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7"/>
  </p:notesMasterIdLst>
  <p:sldIdLst>
    <p:sldId id="259" r:id="rId2"/>
    <p:sldId id="260" r:id="rId3"/>
    <p:sldId id="261" r:id="rId4"/>
    <p:sldId id="263" r:id="rId5"/>
    <p:sldId id="262" r:id="rId6"/>
  </p:sldIdLst>
  <p:sldSz cx="7556500" cy="10693400"/>
  <p:notesSz cx="6858000" cy="9144000"/>
  <p:embeddedFontLst>
    <p:embeddedFont>
      <p:font typeface="League Spartan" panose="020B0604020202020204" charset="0"/>
      <p:regular r:id="rId8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0D23BC7-7F9F-44BC-9AAB-FBEE544A3FA2}" v="8" dt="2026-07-20T04:00:40.47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 autoAdjust="0"/>
    <p:restoredTop sz="96735" autoAdjust="0"/>
  </p:normalViewPr>
  <p:slideViewPr>
    <p:cSldViewPr>
      <p:cViewPr varScale="1">
        <p:scale>
          <a:sx n="56" d="100"/>
          <a:sy n="56" d="100"/>
        </p:scale>
        <p:origin x="2496" y="16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1.fntdata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3C6C478-62EC-4089-BF7A-D7BDA6F706D7}" type="datetimeFigureOut">
              <a:rPr lang="en-GB" smtClean="0"/>
              <a:t>21/07/2026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338388" y="1143000"/>
            <a:ext cx="21812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85E9685-6189-4A3E-ADEB-EADEA7085B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281054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2EEDB99-22BB-EBF9-31DF-BB4E8405C2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7BD6714-658D-22E1-5170-A4EA24E8C92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E8DE975-1775-D29F-81CE-CBA6B0F27AE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279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Night Ninjas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211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Pakuranga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202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Lynndale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3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199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Owairaka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4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116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ACA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5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104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TTT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6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89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YMCA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7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66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University of Auckland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8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55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Oratia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9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34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North Harbour Bays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10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27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Glen Eden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11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10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Whippets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12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8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Auckland City Tri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13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5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Takapuna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14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5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Wesley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15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Papakura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16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Technical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17</a:t>
            </a:r>
            <a:r>
              <a:rPr lang="en-GB" sz="1800" dirty="0"/>
              <a:t> </a:t>
            </a:r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1062160-7FDE-CDA3-BC6D-0BC0064ED9E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5E9685-6189-4A3E-ADEB-EADEA7085B4F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1720688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B4DE93E-508E-AF5C-F2D8-866417ED73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1364B11-8997-F186-596D-F8F7E526EB9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0B282B2-5B81-E44C-7304-453F1EEED93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279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Night Ninjas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211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Pakuranga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202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Lynndale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3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199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Owairaka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4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116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ACA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5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104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TTT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6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89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YMCA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7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66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University of Auckland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8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55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Oratia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9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34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North Harbour Bays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10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27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Glen Eden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11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10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Whippets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12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8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Auckland City Tri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13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5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Takapuna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14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5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Wesley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15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Papakura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16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Technical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17</a:t>
            </a:r>
            <a:r>
              <a:rPr lang="en-GB" sz="1800" dirty="0"/>
              <a:t> </a:t>
            </a:r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9AD946C-F006-13B4-1699-FC778113CA2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5E9685-6189-4A3E-ADEB-EADEA7085B4F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7027012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AF0EA52-6DCF-6346-8560-5B6EF98811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FC4FEDC-7567-A3D7-5C35-5B04F7C941E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C8AF520-E35A-114C-C16D-9A129FFA04E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279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Night Ninjas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211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Pakuranga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202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Lynndale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3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199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Owairaka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4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116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ACA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5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104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TTT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6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89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YMCA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7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66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University of Auckland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8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55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Oratia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9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34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North Harbour Bays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10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27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Glen Eden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11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10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Whippets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12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8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Auckland City Tri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13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5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Takapuna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14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5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Wesley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15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Papakura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16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Technical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17</a:t>
            </a:r>
            <a:r>
              <a:rPr lang="en-GB" sz="1800" dirty="0"/>
              <a:t> </a:t>
            </a:r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FCBD8B3-7A8B-E634-6B3D-C3F79A69FCF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5E9685-6189-4A3E-ADEB-EADEA7085B4F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1667210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99FC739-94EE-3FBD-7853-C2480DABBFB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B1F41D6-BE04-4A63-82D7-C21579B5267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96BC475-9551-8BEC-4A0A-F97C3C2F143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279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Night Ninjas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211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Pakuranga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202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Lynndale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3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199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Owairaka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4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116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ACA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5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104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TTT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6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89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YMCA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7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66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University of Auckland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8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55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Oratia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9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34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North Harbour Bays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10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27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Glen Eden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11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10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Whippets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12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8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Auckland City Tri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13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5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Takapuna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14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5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Wesley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15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Papakura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16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Technical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17</a:t>
            </a:r>
            <a:r>
              <a:rPr lang="en-GB" sz="1800" dirty="0"/>
              <a:t> </a:t>
            </a:r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3A45037-C480-B79F-6134-2B9DF4832D6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5E9685-6189-4A3E-ADEB-EADEA7085B4F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7174919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4B48397-50AB-F6D4-D103-A44C4AF25FE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8CE54B5-30C1-5A65-F2BC-40C82A6C169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6BEA5EB-EB9E-BD65-2607-E317B2E194A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279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Night Ninjas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211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Pakuranga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202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Lynndale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3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199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Owairaka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4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116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ACA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5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104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TTT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6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89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YMCA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7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66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University of Auckland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8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55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Oratia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9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34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North Harbour Bays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10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27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Glen Eden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11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10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Whippets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12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8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Auckland City Tri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13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5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Takapuna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14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5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Wesley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15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Papakura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16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Technical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17</a:t>
            </a:r>
            <a:r>
              <a:rPr lang="en-GB" sz="1800" dirty="0"/>
              <a:t> </a:t>
            </a:r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6936060-975A-C3AC-1021-AE152819CA7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5E9685-6189-4A3E-ADEB-EADEA7085B4F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50762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7/21/2026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7/21/2026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7/21/2026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7/21/2026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18" Type="http://schemas.openxmlformats.org/officeDocument/2006/relationships/image" Target="../media/image16.png"/><Relationship Id="rId3" Type="http://schemas.openxmlformats.org/officeDocument/2006/relationships/image" Target="../media/image1.jpeg"/><Relationship Id="rId21" Type="http://schemas.openxmlformats.org/officeDocument/2006/relationships/image" Target="../media/image19.png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17" Type="http://schemas.openxmlformats.org/officeDocument/2006/relationships/image" Target="../media/image15.pn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4.png"/><Relationship Id="rId20" Type="http://schemas.openxmlformats.org/officeDocument/2006/relationships/image" Target="../media/image18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jpeg"/><Relationship Id="rId11" Type="http://schemas.openxmlformats.org/officeDocument/2006/relationships/image" Target="../media/image9.png"/><Relationship Id="rId5" Type="http://schemas.openxmlformats.org/officeDocument/2006/relationships/image" Target="../media/image3.jpeg"/><Relationship Id="rId15" Type="http://schemas.openxmlformats.org/officeDocument/2006/relationships/image" Target="../media/image13.png"/><Relationship Id="rId23" Type="http://schemas.openxmlformats.org/officeDocument/2006/relationships/image" Target="../media/image21.png"/><Relationship Id="rId10" Type="http://schemas.openxmlformats.org/officeDocument/2006/relationships/image" Target="../media/image8.png"/><Relationship Id="rId19" Type="http://schemas.openxmlformats.org/officeDocument/2006/relationships/image" Target="../media/image17.png"/><Relationship Id="rId4" Type="http://schemas.openxmlformats.org/officeDocument/2006/relationships/image" Target="../media/image2.png"/><Relationship Id="rId9" Type="http://schemas.openxmlformats.org/officeDocument/2006/relationships/image" Target="../media/image7.jpeg"/><Relationship Id="rId14" Type="http://schemas.openxmlformats.org/officeDocument/2006/relationships/image" Target="../media/image12.png"/><Relationship Id="rId22" Type="http://schemas.openxmlformats.org/officeDocument/2006/relationships/image" Target="../media/image20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png"/><Relationship Id="rId3" Type="http://schemas.openxmlformats.org/officeDocument/2006/relationships/image" Target="../media/image1.jpeg"/><Relationship Id="rId7" Type="http://schemas.openxmlformats.org/officeDocument/2006/relationships/image" Target="../media/image14.png"/><Relationship Id="rId12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png"/><Relationship Id="rId11" Type="http://schemas.openxmlformats.org/officeDocument/2006/relationships/image" Target="../media/image9.png"/><Relationship Id="rId5" Type="http://schemas.openxmlformats.org/officeDocument/2006/relationships/image" Target="../media/image5.png"/><Relationship Id="rId10" Type="http://schemas.openxmlformats.org/officeDocument/2006/relationships/image" Target="../media/image6.png"/><Relationship Id="rId4" Type="http://schemas.openxmlformats.org/officeDocument/2006/relationships/image" Target="../media/image2.png"/><Relationship Id="rId9" Type="http://schemas.openxmlformats.org/officeDocument/2006/relationships/image" Target="../media/image7.jpe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7.png"/><Relationship Id="rId3" Type="http://schemas.openxmlformats.org/officeDocument/2006/relationships/image" Target="../media/image1.jpeg"/><Relationship Id="rId7" Type="http://schemas.openxmlformats.org/officeDocument/2006/relationships/image" Target="../media/image5.png"/><Relationship Id="rId12" Type="http://schemas.openxmlformats.org/officeDocument/2006/relationships/image" Target="../media/image1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jpeg"/><Relationship Id="rId11" Type="http://schemas.openxmlformats.org/officeDocument/2006/relationships/image" Target="../media/image23.png"/><Relationship Id="rId5" Type="http://schemas.openxmlformats.org/officeDocument/2006/relationships/image" Target="../media/image22.jpeg"/><Relationship Id="rId10" Type="http://schemas.openxmlformats.org/officeDocument/2006/relationships/image" Target="../media/image8.png"/><Relationship Id="rId4" Type="http://schemas.openxmlformats.org/officeDocument/2006/relationships/image" Target="../media/image2.png"/><Relationship Id="rId9" Type="http://schemas.openxmlformats.org/officeDocument/2006/relationships/image" Target="../media/image7.jpeg"/><Relationship Id="rId14" Type="http://schemas.openxmlformats.org/officeDocument/2006/relationships/image" Target="../media/image10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jpeg"/><Relationship Id="rId13" Type="http://schemas.openxmlformats.org/officeDocument/2006/relationships/image" Target="../media/image11.png"/><Relationship Id="rId3" Type="http://schemas.openxmlformats.org/officeDocument/2006/relationships/image" Target="../media/image1.jpeg"/><Relationship Id="rId7" Type="http://schemas.openxmlformats.org/officeDocument/2006/relationships/image" Target="../media/image5.png"/><Relationship Id="rId12" Type="http://schemas.openxmlformats.org/officeDocument/2006/relationships/image" Target="../media/image1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7.png"/><Relationship Id="rId11" Type="http://schemas.openxmlformats.org/officeDocument/2006/relationships/image" Target="../media/image14.png"/><Relationship Id="rId5" Type="http://schemas.openxmlformats.org/officeDocument/2006/relationships/image" Target="../media/image8.png"/><Relationship Id="rId10" Type="http://schemas.openxmlformats.org/officeDocument/2006/relationships/image" Target="../media/image4.jpeg"/><Relationship Id="rId4" Type="http://schemas.openxmlformats.org/officeDocument/2006/relationships/image" Target="../media/image2.png"/><Relationship Id="rId9" Type="http://schemas.openxmlformats.org/officeDocument/2006/relationships/image" Target="../media/image15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4.png"/><Relationship Id="rId3" Type="http://schemas.openxmlformats.org/officeDocument/2006/relationships/image" Target="../media/image1.jpeg"/><Relationship Id="rId7" Type="http://schemas.openxmlformats.org/officeDocument/2006/relationships/image" Target="../media/image5.png"/><Relationship Id="rId12" Type="http://schemas.openxmlformats.org/officeDocument/2006/relationships/image" Target="../media/image1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jpeg"/><Relationship Id="rId11" Type="http://schemas.openxmlformats.org/officeDocument/2006/relationships/image" Target="../media/image17.png"/><Relationship Id="rId5" Type="http://schemas.openxmlformats.org/officeDocument/2006/relationships/image" Target="../media/image22.jpeg"/><Relationship Id="rId15" Type="http://schemas.openxmlformats.org/officeDocument/2006/relationships/image" Target="../media/image11.png"/><Relationship Id="rId10" Type="http://schemas.openxmlformats.org/officeDocument/2006/relationships/image" Target="../media/image15.png"/><Relationship Id="rId4" Type="http://schemas.openxmlformats.org/officeDocument/2006/relationships/image" Target="../media/image2.png"/><Relationship Id="rId9" Type="http://schemas.openxmlformats.org/officeDocument/2006/relationships/image" Target="../media/image8.png"/><Relationship Id="rId14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0964EE9-9281-7D2D-F32B-80716F86C85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8" name="Table 6">
            <a:extLst>
              <a:ext uri="{FF2B5EF4-FFF2-40B4-BE49-F238E27FC236}">
                <a16:creationId xmlns:a16="http://schemas.microsoft.com/office/drawing/2014/main" id="{484A4D40-7E5C-2997-C253-ED70A7BC1E2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46884525"/>
              </p:ext>
            </p:extLst>
          </p:nvPr>
        </p:nvGraphicFramePr>
        <p:xfrm>
          <a:off x="545514" y="1979305"/>
          <a:ext cx="6606186" cy="8498873"/>
        </p:xfrm>
        <a:graphic>
          <a:graphicData uri="http://schemas.openxmlformats.org/drawingml/2006/table">
            <a:tbl>
              <a:tblPr/>
              <a:tblGrid>
                <a:gridCol w="137951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87486">
                  <a:extLst>
                    <a:ext uri="{9D8B030D-6E8A-4147-A177-3AD203B41FA5}">
                      <a16:colId xmlns:a16="http://schemas.microsoft.com/office/drawing/2014/main" val="3489520054"/>
                    </a:ext>
                  </a:extLst>
                </a:gridCol>
                <a:gridCol w="277553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636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53440"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r>
                        <a:rPr lang="en-US" sz="1600" b="1" dirty="0">
                          <a:solidFill>
                            <a:sysClr val="windowText" lastClr="000000"/>
                          </a:solidFill>
                          <a:latin typeface="League Spartan"/>
                          <a:sym typeface="League Spartan"/>
                        </a:rPr>
                        <a:t>POSITION</a:t>
                      </a:r>
                      <a:endParaRPr lang="en-US" sz="16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114300" marR="114300" marT="114300" marB="1143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67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>
                          <a:solidFill>
                            <a:sysClr val="windowText" lastClr="000000"/>
                          </a:solidFill>
                          <a:latin typeface="League Spartan"/>
                          <a:sym typeface="League Spartan"/>
                        </a:rPr>
                        <a:t>CLUB</a:t>
                      </a:r>
                      <a:endParaRPr lang="en-US" sz="16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114300" marR="114300" marT="114300" marB="1143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6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114300" marR="114300" marT="114300" marB="1143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US" sz="1600" b="1" kern="1200" dirty="0">
                          <a:solidFill>
                            <a:sysClr val="windowText" lastClr="000000"/>
                          </a:solidFill>
                          <a:latin typeface="League Spartan"/>
                          <a:ea typeface="+mn-ea"/>
                          <a:cs typeface="+mn-cs"/>
                        </a:rPr>
                        <a:t>POINTS</a:t>
                      </a:r>
                    </a:p>
                  </a:txBody>
                  <a:tcPr marL="114300" marR="114300" marT="114300" marB="1143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4044"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r>
                        <a:rPr lang="en-US" sz="1600" dirty="0">
                          <a:solidFill>
                            <a:sysClr val="windowText" lastClr="000000"/>
                          </a:solidFill>
                          <a:latin typeface="League Spartan"/>
                          <a:ea typeface="League Spartan"/>
                          <a:cs typeface="League Spartan"/>
                          <a:sym typeface="League Spartan"/>
                        </a:rPr>
                        <a:t>1</a:t>
                      </a:r>
                      <a:endParaRPr lang="en-US" sz="16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114300" marR="114300" marT="114300" marB="1143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endParaRPr lang="en-GB" sz="2000" kern="1200" dirty="0">
                        <a:solidFill>
                          <a:sysClr val="windowText" lastClr="000000"/>
                        </a:solidFill>
                        <a:latin typeface="League Spartan"/>
                      </a:endParaRP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GB" sz="1600" kern="1200" dirty="0">
                          <a:solidFill>
                            <a:sysClr val="windowText" lastClr="000000"/>
                          </a:solidFill>
                          <a:latin typeface="League Spartan"/>
                        </a:rPr>
                        <a:t>Night Ninjas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GB" sz="1600" kern="1200" dirty="0">
                          <a:solidFill>
                            <a:sysClr val="windowText" lastClr="000000"/>
                          </a:solidFill>
                          <a:latin typeface="League Spartan"/>
                          <a:ea typeface="+mn-ea"/>
                          <a:cs typeface="+mn-cs"/>
                        </a:rPr>
                        <a:t>278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46560"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r>
                        <a:rPr lang="en-US" sz="1600" dirty="0">
                          <a:solidFill>
                            <a:sysClr val="windowText" lastClr="000000"/>
                          </a:solidFill>
                          <a:latin typeface="League Spartan"/>
                          <a:sym typeface="League Spartan"/>
                        </a:rPr>
                        <a:t>2</a:t>
                      </a:r>
                      <a:endParaRPr lang="en-US" sz="16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114300" marR="114300" marT="114300" marB="1143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endParaRPr lang="en-GB" sz="2000" kern="1200" dirty="0">
                        <a:solidFill>
                          <a:sysClr val="windowText" lastClr="000000"/>
                        </a:solidFill>
                        <a:latin typeface="League Spartan"/>
                      </a:endParaRP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ts val="167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kern="1200" dirty="0">
                          <a:solidFill>
                            <a:sysClr val="windowText" lastClr="000000"/>
                          </a:solidFill>
                          <a:latin typeface="League Spartan"/>
                        </a:rPr>
                        <a:t>Lynndale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GB" sz="1600" kern="1200" dirty="0">
                          <a:solidFill>
                            <a:sysClr val="windowText" lastClr="000000"/>
                          </a:solidFill>
                          <a:latin typeface="League Spartan"/>
                          <a:ea typeface="+mn-ea"/>
                          <a:cs typeface="+mn-cs"/>
                        </a:rPr>
                        <a:t>249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4656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67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>
                          <a:solidFill>
                            <a:sysClr val="windowText" lastClr="000000"/>
                          </a:solidFill>
                          <a:latin typeface="League Spartan"/>
                          <a:sym typeface="League Spartan"/>
                        </a:rPr>
                        <a:t>3=</a:t>
                      </a:r>
                      <a:endParaRPr lang="en-US" sz="16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114300" marR="114300" marT="114300" marB="1143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endParaRPr lang="en-GB" sz="2000" kern="1200" dirty="0">
                        <a:solidFill>
                          <a:sysClr val="windowText" lastClr="000000"/>
                        </a:solidFill>
                        <a:latin typeface="League Spartan"/>
                      </a:endParaRP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ts val="167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kern="1200" dirty="0">
                          <a:solidFill>
                            <a:sysClr val="windowText" lastClr="000000"/>
                          </a:solidFill>
                          <a:latin typeface="League Spartan"/>
                        </a:rPr>
                        <a:t>Owairaka &amp; ACA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GB" sz="1600" kern="1200" dirty="0">
                          <a:solidFill>
                            <a:sysClr val="windowText" lastClr="000000"/>
                          </a:solidFill>
                          <a:latin typeface="League Spartan"/>
                          <a:ea typeface="+mn-ea"/>
                          <a:cs typeface="+mn-cs"/>
                        </a:rPr>
                        <a:t>238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46560"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r>
                        <a:rPr lang="en-US" sz="1600" dirty="0">
                          <a:solidFill>
                            <a:sysClr val="windowText" lastClr="000000"/>
                          </a:solidFill>
                          <a:latin typeface="League Spartan"/>
                          <a:sym typeface="League Spartan"/>
                        </a:rPr>
                        <a:t>5</a:t>
                      </a:r>
                      <a:endParaRPr lang="en-US" sz="16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114300" marR="114300" marT="114300" marB="1143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endParaRPr lang="en-GB" sz="2000" kern="1200" dirty="0">
                        <a:solidFill>
                          <a:sysClr val="windowText" lastClr="000000"/>
                        </a:solidFill>
                        <a:latin typeface="League Spartan"/>
                      </a:endParaRP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GB" sz="1600" kern="1200" dirty="0">
                          <a:solidFill>
                            <a:sysClr val="windowText" lastClr="000000"/>
                          </a:solidFill>
                          <a:latin typeface="League Spartan"/>
                        </a:rPr>
                        <a:t>Pakuranga 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GB" sz="1600" kern="1200" dirty="0">
                          <a:solidFill>
                            <a:sysClr val="windowText" lastClr="000000"/>
                          </a:solidFill>
                          <a:latin typeface="League Spartan"/>
                          <a:ea typeface="+mn-ea"/>
                          <a:cs typeface="+mn-cs"/>
                        </a:rPr>
                        <a:t>168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46560"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r>
                        <a:rPr lang="en-US" sz="1600" dirty="0">
                          <a:solidFill>
                            <a:sysClr val="windowText" lastClr="000000"/>
                          </a:solidFill>
                          <a:latin typeface="League Spartan"/>
                          <a:sym typeface="League Spartan"/>
                        </a:rPr>
                        <a:t>6</a:t>
                      </a:r>
                      <a:endParaRPr lang="en-US" sz="16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114300" marR="114300" marT="114300" marB="1143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endParaRPr lang="en-GB" sz="2000" kern="1200" dirty="0">
                        <a:solidFill>
                          <a:sysClr val="windowText" lastClr="000000"/>
                        </a:solidFill>
                        <a:latin typeface="League Spartan"/>
                      </a:endParaRP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GB" sz="1600" kern="1200" dirty="0">
                          <a:solidFill>
                            <a:sysClr val="windowText" lastClr="000000"/>
                          </a:solidFill>
                          <a:latin typeface="League Spartan"/>
                        </a:rPr>
                        <a:t>North Harbour Bays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GB" sz="1600" kern="1200" dirty="0">
                          <a:solidFill>
                            <a:sysClr val="windowText" lastClr="000000"/>
                          </a:solidFill>
                          <a:latin typeface="League Spartan"/>
                          <a:ea typeface="+mn-ea"/>
                          <a:cs typeface="+mn-cs"/>
                        </a:rPr>
                        <a:t>116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46560"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r>
                        <a:rPr lang="en-US" sz="1600" dirty="0">
                          <a:solidFill>
                            <a:sysClr val="windowText" lastClr="000000"/>
                          </a:solidFill>
                          <a:latin typeface="League Spartan"/>
                          <a:sym typeface="League Spartan"/>
                        </a:rPr>
                        <a:t>7</a:t>
                      </a:r>
                      <a:endParaRPr lang="en-US" sz="16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114300" marR="114300" marT="114300" marB="1143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endParaRPr lang="en-GB" sz="2000" kern="1200" dirty="0">
                        <a:solidFill>
                          <a:sysClr val="windowText" lastClr="000000"/>
                        </a:solidFill>
                        <a:latin typeface="League Spartan"/>
                      </a:endParaRP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ts val="167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kern="1200" dirty="0">
                          <a:solidFill>
                            <a:sysClr val="windowText" lastClr="000000"/>
                          </a:solidFill>
                          <a:latin typeface="League Spartan"/>
                        </a:rPr>
                        <a:t>TTT Runners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GB" sz="1600" kern="1200" dirty="0">
                          <a:solidFill>
                            <a:sysClr val="windowText" lastClr="000000"/>
                          </a:solidFill>
                          <a:latin typeface="League Spartan"/>
                          <a:ea typeface="+mn-ea"/>
                          <a:cs typeface="+mn-cs"/>
                        </a:rPr>
                        <a:t>114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46560"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r>
                        <a:rPr lang="en-US" sz="1600" dirty="0">
                          <a:solidFill>
                            <a:sysClr val="windowText" lastClr="000000"/>
                          </a:solidFill>
                          <a:latin typeface="League Spartan"/>
                          <a:sym typeface="League Spartan"/>
                        </a:rPr>
                        <a:t>8</a:t>
                      </a:r>
                      <a:endParaRPr lang="en-US" sz="16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114300" marR="114300" marT="114300" marB="1143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endParaRPr lang="en-GB" sz="2000" kern="1200" dirty="0">
                        <a:solidFill>
                          <a:sysClr val="windowText" lastClr="000000"/>
                        </a:solidFill>
                        <a:latin typeface="League Spartan"/>
                      </a:endParaRP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GB" sz="1600" kern="1200" dirty="0">
                          <a:solidFill>
                            <a:sysClr val="windowText" lastClr="000000"/>
                          </a:solidFill>
                          <a:latin typeface="League Spartan"/>
                        </a:rPr>
                        <a:t>Glen Eden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GB" sz="1600" kern="1200" dirty="0">
                          <a:solidFill>
                            <a:sysClr val="windowText" lastClr="000000"/>
                          </a:solidFill>
                          <a:latin typeface="League Spartan"/>
                          <a:ea typeface="+mn-ea"/>
                          <a:cs typeface="+mn-cs"/>
                        </a:rPr>
                        <a:t>107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525300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US" sz="1600" kern="1200" dirty="0">
                          <a:solidFill>
                            <a:sysClr val="windowText" lastClr="000000"/>
                          </a:solidFill>
                          <a:latin typeface="League Spartan"/>
                        </a:rPr>
                        <a:t>9</a:t>
                      </a:r>
                    </a:p>
                  </a:txBody>
                  <a:tcPr marL="114300" marR="114300" marT="114300" marB="1143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endParaRPr lang="en-GB" sz="2000" kern="1200" dirty="0">
                        <a:solidFill>
                          <a:sysClr val="windowText" lastClr="000000"/>
                        </a:solidFill>
                        <a:latin typeface="League Spartan"/>
                      </a:endParaRP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GB" sz="1600" kern="1200" dirty="0">
                          <a:solidFill>
                            <a:sysClr val="windowText" lastClr="000000"/>
                          </a:solidFill>
                          <a:latin typeface="League Spartan"/>
                        </a:rPr>
                        <a:t>Oratia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GB" sz="1600" kern="1200" dirty="0">
                          <a:solidFill>
                            <a:sysClr val="windowText" lastClr="000000"/>
                          </a:solidFill>
                          <a:latin typeface="League Spartan"/>
                          <a:ea typeface="+mn-ea"/>
                          <a:cs typeface="+mn-cs"/>
                        </a:rPr>
                        <a:t>69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10372720"/>
                  </a:ext>
                </a:extLst>
              </a:tr>
              <a:tr h="505082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US" sz="1600" kern="1200" dirty="0">
                          <a:solidFill>
                            <a:sysClr val="windowText" lastClr="000000"/>
                          </a:solidFill>
                          <a:latin typeface="League Spartan"/>
                        </a:rPr>
                        <a:t>10</a:t>
                      </a:r>
                    </a:p>
                  </a:txBody>
                  <a:tcPr marL="114300" marR="114300" marT="114300" marB="1143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endParaRPr lang="en-GB" sz="2000" kern="1200" dirty="0">
                        <a:solidFill>
                          <a:sysClr val="windowText" lastClr="000000"/>
                        </a:solidFill>
                        <a:latin typeface="League Spartan"/>
                      </a:endParaRP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ts val="167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kern="1200" dirty="0">
                          <a:solidFill>
                            <a:sysClr val="windowText" lastClr="000000"/>
                          </a:solidFill>
                          <a:latin typeface="League Spartan"/>
                        </a:rPr>
                        <a:t>Y Marathon Club  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GB" sz="1600" kern="1200" dirty="0">
                          <a:solidFill>
                            <a:sysClr val="windowText" lastClr="000000"/>
                          </a:solidFill>
                          <a:latin typeface="League Spartan"/>
                          <a:ea typeface="+mn-ea"/>
                          <a:cs typeface="+mn-cs"/>
                        </a:rPr>
                        <a:t>66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3183812"/>
                  </a:ext>
                </a:extLst>
              </a:tr>
              <a:tr h="492982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US" sz="1600" kern="1200" dirty="0">
                          <a:solidFill>
                            <a:sysClr val="windowText" lastClr="000000"/>
                          </a:solidFill>
                          <a:latin typeface="League Spartan"/>
                        </a:rPr>
                        <a:t>11</a:t>
                      </a:r>
                    </a:p>
                  </a:txBody>
                  <a:tcPr marL="114300" marR="114300" marT="114300" marB="1143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endParaRPr lang="en-GB" sz="2000" kern="1200" dirty="0">
                        <a:solidFill>
                          <a:sysClr val="windowText" lastClr="000000"/>
                        </a:solidFill>
                        <a:latin typeface="League Spartan"/>
                      </a:endParaRP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ts val="167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kern="1200" dirty="0">
                          <a:solidFill>
                            <a:sysClr val="windowText" lastClr="000000"/>
                          </a:solidFill>
                          <a:latin typeface="League Spartan"/>
                        </a:rPr>
                        <a:t>University of Auckland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GB" sz="1600" kern="1200" dirty="0">
                          <a:solidFill>
                            <a:sysClr val="windowText" lastClr="000000"/>
                          </a:solidFill>
                          <a:latin typeface="League Spartan"/>
                          <a:ea typeface="+mn-ea"/>
                          <a:cs typeface="+mn-cs"/>
                        </a:rPr>
                        <a:t>62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60099420"/>
                  </a:ext>
                </a:extLst>
              </a:tr>
              <a:tr h="492982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US" sz="1600" kern="1200" dirty="0">
                          <a:solidFill>
                            <a:sysClr val="windowText" lastClr="000000"/>
                          </a:solidFill>
                          <a:latin typeface="League Spartan"/>
                        </a:rPr>
                        <a:t>12</a:t>
                      </a:r>
                    </a:p>
                  </a:txBody>
                  <a:tcPr marL="114300" marR="114300" marT="114300" marB="1143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endParaRPr lang="en-GB" sz="2000" kern="1200" dirty="0">
                        <a:solidFill>
                          <a:sysClr val="windowText" lastClr="000000"/>
                        </a:solidFill>
                        <a:latin typeface="League Spartan"/>
                      </a:endParaRP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ts val="167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kern="1200" dirty="0">
                          <a:solidFill>
                            <a:sysClr val="windowText" lastClr="000000"/>
                          </a:solidFill>
                          <a:latin typeface="League Spartan"/>
                        </a:rPr>
                        <a:t>Whippets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GB" sz="1600" kern="1200" dirty="0">
                          <a:solidFill>
                            <a:sysClr val="windowText" lastClr="000000"/>
                          </a:solidFill>
                          <a:latin typeface="League Spartan"/>
                          <a:ea typeface="+mn-ea"/>
                          <a:cs typeface="+mn-cs"/>
                        </a:rPr>
                        <a:t>45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2871196"/>
                  </a:ext>
                </a:extLst>
              </a:tr>
              <a:tr h="500724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US" sz="1600" kern="1200" dirty="0">
                          <a:solidFill>
                            <a:sysClr val="windowText" lastClr="000000"/>
                          </a:solidFill>
                          <a:latin typeface="League Spartan"/>
                        </a:rPr>
                        <a:t>13</a:t>
                      </a:r>
                    </a:p>
                  </a:txBody>
                  <a:tcPr marL="114300" marR="114300" marT="114300" marB="1143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endParaRPr lang="en-GB" sz="2000" kern="1200" dirty="0">
                        <a:solidFill>
                          <a:sysClr val="windowText" lastClr="000000"/>
                        </a:solidFill>
                        <a:latin typeface="League Spartan"/>
                      </a:endParaRP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ts val="167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kern="1200" dirty="0">
                          <a:solidFill>
                            <a:sysClr val="windowText" lastClr="000000"/>
                          </a:solidFill>
                          <a:latin typeface="League Spartan"/>
                        </a:rPr>
                        <a:t>Wesley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GB" sz="1600" kern="1200" dirty="0">
                          <a:solidFill>
                            <a:sysClr val="windowText" lastClr="000000"/>
                          </a:solidFill>
                          <a:latin typeface="League Spartan"/>
                          <a:ea typeface="+mn-ea"/>
                          <a:cs typeface="+mn-cs"/>
                        </a:rPr>
                        <a:t>21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90863744"/>
                  </a:ext>
                </a:extLst>
              </a:tr>
              <a:tr h="470470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US" sz="1600" kern="1200" dirty="0">
                          <a:solidFill>
                            <a:sysClr val="windowText" lastClr="000000"/>
                          </a:solidFill>
                          <a:latin typeface="League Spartan"/>
                        </a:rPr>
                        <a:t>14</a:t>
                      </a:r>
                    </a:p>
                  </a:txBody>
                  <a:tcPr marL="114300" marR="114300" marT="114300" marB="1143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endParaRPr lang="en-GB" sz="2000" kern="1200" dirty="0">
                        <a:solidFill>
                          <a:sysClr val="windowText" lastClr="000000"/>
                        </a:solidFill>
                        <a:latin typeface="League Spartan"/>
                      </a:endParaRP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ts val="167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kern="1200" dirty="0">
                          <a:solidFill>
                            <a:sysClr val="windowText" lastClr="000000"/>
                          </a:solidFill>
                          <a:latin typeface="League Spartan"/>
                        </a:rPr>
                        <a:t>Auckland City Tri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GB" sz="1600" kern="1200" dirty="0">
                          <a:solidFill>
                            <a:sysClr val="windowText" lastClr="000000"/>
                          </a:solidFill>
                          <a:latin typeface="League Spartan"/>
                          <a:ea typeface="+mn-ea"/>
                          <a:cs typeface="+mn-cs"/>
                        </a:rPr>
                        <a:t>9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69497798"/>
                  </a:ext>
                </a:extLst>
              </a:tr>
              <a:tr h="446560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US" sz="1600" kern="1200" dirty="0">
                          <a:solidFill>
                            <a:sysClr val="windowText" lastClr="000000"/>
                          </a:solidFill>
                          <a:latin typeface="League Spartan"/>
                        </a:rPr>
                        <a:t>15</a:t>
                      </a:r>
                    </a:p>
                  </a:txBody>
                  <a:tcPr marL="114300" marR="114300" marT="114300" marB="1143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endParaRPr lang="en-GB" sz="2000" kern="1200" dirty="0">
                        <a:solidFill>
                          <a:sysClr val="windowText" lastClr="000000"/>
                        </a:solidFill>
                        <a:latin typeface="League Spartan"/>
                      </a:endParaRP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ts val="167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kern="1200" dirty="0">
                          <a:solidFill>
                            <a:sysClr val="windowText" lastClr="000000"/>
                          </a:solidFill>
                          <a:latin typeface="League Spartan"/>
                        </a:rPr>
                        <a:t>Warkworth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GB" sz="1600" kern="1200" dirty="0">
                          <a:solidFill>
                            <a:sysClr val="windowText" lastClr="000000"/>
                          </a:solidFill>
                          <a:latin typeface="League Spartan"/>
                          <a:ea typeface="+mn-ea"/>
                          <a:cs typeface="+mn-cs"/>
                        </a:rPr>
                        <a:t>5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12387734"/>
                  </a:ext>
                </a:extLst>
              </a:tr>
              <a:tr h="448217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US" sz="1600" kern="1200" dirty="0">
                          <a:solidFill>
                            <a:sysClr val="windowText" lastClr="000000"/>
                          </a:solidFill>
                          <a:latin typeface="League Spartan"/>
                        </a:rPr>
                        <a:t>16</a:t>
                      </a:r>
                    </a:p>
                  </a:txBody>
                  <a:tcPr marL="114300" marR="114300" marT="114300" marB="1143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endParaRPr lang="en-GB" sz="2000" kern="1200" dirty="0">
                        <a:solidFill>
                          <a:sysClr val="windowText" lastClr="000000"/>
                        </a:solidFill>
                        <a:latin typeface="League Spartan"/>
                      </a:endParaRP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ts val="167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kern="1200" dirty="0">
                          <a:solidFill>
                            <a:sysClr val="windowText" lastClr="000000"/>
                          </a:solidFill>
                          <a:latin typeface="League Spartan"/>
                        </a:rPr>
                        <a:t>Takapuna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GB" sz="1600" kern="1200" dirty="0">
                          <a:solidFill>
                            <a:sysClr val="windowText" lastClr="000000"/>
                          </a:solidFill>
                          <a:latin typeface="League Spartan"/>
                          <a:ea typeface="+mn-ea"/>
                          <a:cs typeface="+mn-cs"/>
                        </a:rPr>
                        <a:t>4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17365204"/>
                  </a:ext>
                </a:extLst>
              </a:tr>
              <a:tr h="540484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US" sz="1600" kern="1200" dirty="0">
                          <a:solidFill>
                            <a:sysClr val="windowText" lastClr="000000"/>
                          </a:solidFill>
                          <a:latin typeface="League Spartan"/>
                        </a:rPr>
                        <a:t>17=</a:t>
                      </a:r>
                    </a:p>
                  </a:txBody>
                  <a:tcPr marL="114300" marR="114300" marT="114300" marB="1143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endParaRPr lang="en-GB" sz="2000" kern="1200" dirty="0">
                        <a:solidFill>
                          <a:sysClr val="windowText" lastClr="000000"/>
                        </a:solidFill>
                        <a:latin typeface="League Spartan"/>
                      </a:endParaRP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ts val="167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kern="1200" dirty="0">
                          <a:solidFill>
                            <a:sysClr val="windowText" lastClr="000000"/>
                          </a:solidFill>
                          <a:latin typeface="League Spartan"/>
                        </a:rPr>
                        <a:t>Waitakere &amp; Racewalking Auckland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GB" sz="1600" kern="1200" dirty="0">
                          <a:solidFill>
                            <a:sysClr val="windowText" lastClr="000000"/>
                          </a:solidFill>
                          <a:latin typeface="League Spartan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6945537"/>
                  </a:ext>
                </a:extLst>
              </a:tr>
              <a:tr h="446560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US" sz="1600" kern="1200" dirty="0">
                          <a:solidFill>
                            <a:sysClr val="windowText" lastClr="000000"/>
                          </a:solidFill>
                          <a:latin typeface="League Spartan"/>
                        </a:rPr>
                        <a:t>19</a:t>
                      </a:r>
                    </a:p>
                  </a:txBody>
                  <a:tcPr marL="114300" marR="114300" marT="114300" marB="1143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endParaRPr lang="en-GB" sz="2000" kern="1200" dirty="0">
                        <a:solidFill>
                          <a:sysClr val="windowText" lastClr="000000"/>
                        </a:solidFill>
                        <a:latin typeface="League Spartan"/>
                      </a:endParaRP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ts val="167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kern="1200" dirty="0">
                          <a:solidFill>
                            <a:sysClr val="windowText" lastClr="000000"/>
                          </a:solidFill>
                          <a:latin typeface="League Spartan"/>
                        </a:rPr>
                        <a:t>Papakura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GB" sz="1600" kern="1200" dirty="0">
                          <a:solidFill>
                            <a:sysClr val="windowText" lastClr="000000"/>
                          </a:solidFill>
                          <a:latin typeface="League Spartan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5445599"/>
                  </a:ext>
                </a:extLst>
              </a:tr>
            </a:tbl>
          </a:graphicData>
        </a:graphic>
      </p:graphicFrame>
      <p:sp>
        <p:nvSpPr>
          <p:cNvPr id="2" name="Freeform 2">
            <a:extLst>
              <a:ext uri="{FF2B5EF4-FFF2-40B4-BE49-F238E27FC236}">
                <a16:creationId xmlns:a16="http://schemas.microsoft.com/office/drawing/2014/main" id="{EBD3C358-EE52-6FA5-DB07-BDA40FE430E0}"/>
              </a:ext>
            </a:extLst>
          </p:cNvPr>
          <p:cNvSpPr/>
          <p:nvPr/>
        </p:nvSpPr>
        <p:spPr>
          <a:xfrm>
            <a:off x="1" y="0"/>
            <a:ext cx="3397250" cy="1055719"/>
          </a:xfrm>
          <a:custGeom>
            <a:avLst/>
            <a:gdLst/>
            <a:ahLst/>
            <a:cxnLst/>
            <a:rect l="l" t="t" r="r" b="b"/>
            <a:pathLst>
              <a:path w="5590695" h="2246392">
                <a:moveTo>
                  <a:pt x="0" y="0"/>
                </a:moveTo>
                <a:lnTo>
                  <a:pt x="5590695" y="0"/>
                </a:lnTo>
                <a:lnTo>
                  <a:pt x="5590695" y="2246393"/>
                </a:lnTo>
                <a:lnTo>
                  <a:pt x="0" y="2246393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-226" r="-226"/>
            </a:stretch>
          </a:blipFill>
        </p:spPr>
        <p:txBody>
          <a:bodyPr/>
          <a:lstStyle/>
          <a:p>
            <a:endParaRPr lang="en-GB"/>
          </a:p>
        </p:txBody>
      </p:sp>
      <p:grpSp>
        <p:nvGrpSpPr>
          <p:cNvPr id="3" name="Group 3">
            <a:extLst>
              <a:ext uri="{FF2B5EF4-FFF2-40B4-BE49-F238E27FC236}">
                <a16:creationId xmlns:a16="http://schemas.microsoft.com/office/drawing/2014/main" id="{C3C30090-305C-7C18-EF39-065B1ECD30B0}"/>
              </a:ext>
            </a:extLst>
          </p:cNvPr>
          <p:cNvGrpSpPr/>
          <p:nvPr/>
        </p:nvGrpSpPr>
        <p:grpSpPr>
          <a:xfrm>
            <a:off x="545514" y="1346600"/>
            <a:ext cx="6603955" cy="584468"/>
            <a:chOff x="0" y="0"/>
            <a:chExt cx="2275380" cy="209460"/>
          </a:xfrm>
        </p:grpSpPr>
        <p:sp>
          <p:nvSpPr>
            <p:cNvPr id="4" name="Freeform 4">
              <a:extLst>
                <a:ext uri="{FF2B5EF4-FFF2-40B4-BE49-F238E27FC236}">
                  <a16:creationId xmlns:a16="http://schemas.microsoft.com/office/drawing/2014/main" id="{A174ACD3-063E-9FF6-B9E1-D4DD4F4E82C5}"/>
                </a:ext>
              </a:extLst>
            </p:cNvPr>
            <p:cNvSpPr/>
            <p:nvPr/>
          </p:nvSpPr>
          <p:spPr>
            <a:xfrm>
              <a:off x="0" y="0"/>
              <a:ext cx="2275380" cy="192742"/>
            </a:xfrm>
            <a:custGeom>
              <a:avLst/>
              <a:gdLst/>
              <a:ahLst/>
              <a:cxnLst/>
              <a:rect l="l" t="t" r="r" b="b"/>
              <a:pathLst>
                <a:path w="2275380" h="192742">
                  <a:moveTo>
                    <a:pt x="0" y="0"/>
                  </a:moveTo>
                  <a:lnTo>
                    <a:pt x="2275380" y="0"/>
                  </a:lnTo>
                  <a:lnTo>
                    <a:pt x="2275380" y="192742"/>
                  </a:lnTo>
                  <a:lnTo>
                    <a:pt x="0" y="192742"/>
                  </a:lnTo>
                  <a:close/>
                </a:path>
              </a:pathLst>
            </a:custGeom>
            <a:solidFill>
              <a:srgbClr val="FF0B00"/>
            </a:solidFill>
          </p:spPr>
          <p:txBody>
            <a:bodyPr/>
            <a:lstStyle/>
            <a:p>
              <a:endParaRPr lang="en-GB" dirty="0"/>
            </a:p>
          </p:txBody>
        </p:sp>
        <p:sp>
          <p:nvSpPr>
            <p:cNvPr id="5" name="TextBox 5">
              <a:extLst>
                <a:ext uri="{FF2B5EF4-FFF2-40B4-BE49-F238E27FC236}">
                  <a16:creationId xmlns:a16="http://schemas.microsoft.com/office/drawing/2014/main" id="{7E313E6D-726F-DE80-29F4-686DA4E2D974}"/>
                </a:ext>
              </a:extLst>
            </p:cNvPr>
            <p:cNvSpPr txBox="1"/>
            <p:nvPr/>
          </p:nvSpPr>
          <p:spPr>
            <a:xfrm>
              <a:off x="0" y="16718"/>
              <a:ext cx="2275380" cy="192742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939"/>
                </a:lnSpc>
              </a:pPr>
              <a:r>
                <a:rPr lang="en-US" sz="2099" b="1" dirty="0">
                  <a:solidFill>
                    <a:srgbClr val="000000"/>
                  </a:solidFill>
                  <a:latin typeface="League Spartan"/>
                  <a:ea typeface="League Spartan"/>
                  <a:cs typeface="League Spartan"/>
                  <a:sym typeface="League Spartan"/>
                </a:rPr>
                <a:t>SENIOR LEAGUE AFTER ROUND 6 - OVERALL</a:t>
              </a:r>
            </a:p>
          </p:txBody>
        </p:sp>
      </p:grpSp>
      <p:grpSp>
        <p:nvGrpSpPr>
          <p:cNvPr id="7" name="Group 7">
            <a:extLst>
              <a:ext uri="{FF2B5EF4-FFF2-40B4-BE49-F238E27FC236}">
                <a16:creationId xmlns:a16="http://schemas.microsoft.com/office/drawing/2014/main" id="{C17CD376-FC72-D78A-A8FF-E9E65E5A8C2A}"/>
              </a:ext>
            </a:extLst>
          </p:cNvPr>
          <p:cNvGrpSpPr/>
          <p:nvPr/>
        </p:nvGrpSpPr>
        <p:grpSpPr>
          <a:xfrm>
            <a:off x="4570933" y="-189106"/>
            <a:ext cx="2487962" cy="1636271"/>
            <a:chOff x="0" y="-71736"/>
            <a:chExt cx="1343999" cy="574708"/>
          </a:xfrm>
        </p:grpSpPr>
        <p:sp>
          <p:nvSpPr>
            <p:cNvPr id="8" name="Freeform 8">
              <a:extLst>
                <a:ext uri="{FF2B5EF4-FFF2-40B4-BE49-F238E27FC236}">
                  <a16:creationId xmlns:a16="http://schemas.microsoft.com/office/drawing/2014/main" id="{2C25BE7F-6A67-BC24-DCA7-5BE2AD2D334C}"/>
                </a:ext>
              </a:extLst>
            </p:cNvPr>
            <p:cNvSpPr/>
            <p:nvPr/>
          </p:nvSpPr>
          <p:spPr>
            <a:xfrm>
              <a:off x="0" y="113664"/>
              <a:ext cx="953798" cy="389308"/>
            </a:xfrm>
            <a:custGeom>
              <a:avLst/>
              <a:gdLst/>
              <a:ahLst/>
              <a:cxnLst/>
              <a:rect l="l" t="t" r="r" b="b"/>
              <a:pathLst>
                <a:path w="953798" h="769008">
                  <a:moveTo>
                    <a:pt x="0" y="0"/>
                  </a:moveTo>
                  <a:lnTo>
                    <a:pt x="953798" y="0"/>
                  </a:lnTo>
                  <a:lnTo>
                    <a:pt x="953798" y="769008"/>
                  </a:lnTo>
                  <a:lnTo>
                    <a:pt x="0" y="769008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9" name="TextBox 9">
              <a:extLst>
                <a:ext uri="{FF2B5EF4-FFF2-40B4-BE49-F238E27FC236}">
                  <a16:creationId xmlns:a16="http://schemas.microsoft.com/office/drawing/2014/main" id="{C3D360C3-E945-2E38-2767-6119FB8B15BD}"/>
                </a:ext>
              </a:extLst>
            </p:cNvPr>
            <p:cNvSpPr txBox="1"/>
            <p:nvPr/>
          </p:nvSpPr>
          <p:spPr>
            <a:xfrm>
              <a:off x="563595" y="-71736"/>
              <a:ext cx="780404" cy="3708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8119"/>
                </a:lnSpc>
              </a:pPr>
              <a:r>
                <a:rPr lang="en-US" sz="3600" dirty="0">
                  <a:solidFill>
                    <a:srgbClr val="FFFFFF"/>
                  </a:solidFill>
                  <a:latin typeface="League Spartan"/>
                  <a:ea typeface="League Spartan"/>
                  <a:cs typeface="League Spartan"/>
                  <a:sym typeface="League Spartan"/>
                </a:rPr>
                <a:t>2026</a:t>
              </a:r>
            </a:p>
          </p:txBody>
        </p:sp>
      </p:grpSp>
      <p:pic>
        <p:nvPicPr>
          <p:cNvPr id="40" name="Picture 39">
            <a:extLst>
              <a:ext uri="{FF2B5EF4-FFF2-40B4-BE49-F238E27FC236}">
                <a16:creationId xmlns:a16="http://schemas.microsoft.com/office/drawing/2014/main" id="{580677CD-D8BB-9F78-88C9-3D987232784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03316" y="776281"/>
            <a:ext cx="1266505" cy="515011"/>
          </a:xfrm>
          <a:prstGeom prst="rect">
            <a:avLst/>
          </a:prstGeom>
        </p:spPr>
      </p:pic>
      <p:pic>
        <p:nvPicPr>
          <p:cNvPr id="19" name="Picture 18" descr="A group of people doing sports&#10;&#10;Description automatically generated with medium confidence">
            <a:extLst>
              <a:ext uri="{FF2B5EF4-FFF2-40B4-BE49-F238E27FC236}">
                <a16:creationId xmlns:a16="http://schemas.microsoft.com/office/drawing/2014/main" id="{9339E558-E2D3-D344-43FD-8C1EAE7A759F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52950" y="3892863"/>
            <a:ext cx="622868" cy="304109"/>
          </a:xfrm>
          <a:prstGeom prst="rect">
            <a:avLst/>
          </a:prstGeom>
        </p:spPr>
      </p:pic>
      <p:pic>
        <p:nvPicPr>
          <p:cNvPr id="20" name="Picture 19" descr="A red rooster and blue text&#10;&#10;Description automatically generated">
            <a:extLst>
              <a:ext uri="{FF2B5EF4-FFF2-40B4-BE49-F238E27FC236}">
                <a16:creationId xmlns:a16="http://schemas.microsoft.com/office/drawing/2014/main" id="{B6BE9BB2-4472-7101-A331-B57B704B813D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6700" y="3365117"/>
            <a:ext cx="426033" cy="427095"/>
          </a:xfrm>
          <a:prstGeom prst="rect">
            <a:avLst/>
          </a:prstGeom>
        </p:spPr>
      </p:pic>
      <p:pic>
        <p:nvPicPr>
          <p:cNvPr id="21" name="Picture 20" descr="A blue background with white text&#10;&#10;Description automatically generated">
            <a:extLst>
              <a:ext uri="{FF2B5EF4-FFF2-40B4-BE49-F238E27FC236}">
                <a16:creationId xmlns:a16="http://schemas.microsoft.com/office/drawing/2014/main" id="{05C0A8F4-42F4-CD02-E5DA-96506A516206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69384" y="3379391"/>
            <a:ext cx="436294" cy="376564"/>
          </a:xfrm>
          <a:prstGeom prst="rect">
            <a:avLst/>
          </a:prstGeom>
        </p:spPr>
      </p:pic>
      <p:pic>
        <p:nvPicPr>
          <p:cNvPr id="22" name="Picture 21" descr="A white silhouette of a person running&#10;&#10;Description automatically generated">
            <a:extLst>
              <a:ext uri="{FF2B5EF4-FFF2-40B4-BE49-F238E27FC236}">
                <a16:creationId xmlns:a16="http://schemas.microsoft.com/office/drawing/2014/main" id="{6AFF017A-C40F-380C-5889-1A9B7513D03C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17554" y="5213030"/>
            <a:ext cx="550358" cy="432161"/>
          </a:xfrm>
          <a:prstGeom prst="rect">
            <a:avLst/>
          </a:prstGeom>
        </p:spPr>
      </p:pic>
      <p:pic>
        <p:nvPicPr>
          <p:cNvPr id="23" name="Picture 22" descr="A blue oval with a couple of people running&#10;&#10;Description automatically generated">
            <a:extLst>
              <a:ext uri="{FF2B5EF4-FFF2-40B4-BE49-F238E27FC236}">
                <a16:creationId xmlns:a16="http://schemas.microsoft.com/office/drawing/2014/main" id="{C7DA1FA3-D72F-69EC-6036-AECF1C56E9CA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04134" y="5684579"/>
            <a:ext cx="401144" cy="401144"/>
          </a:xfrm>
          <a:prstGeom prst="rect">
            <a:avLst/>
          </a:prstGeom>
        </p:spPr>
      </p:pic>
      <p:pic>
        <p:nvPicPr>
          <p:cNvPr id="30" name="Picture 29">
            <a:extLst>
              <a:ext uri="{FF2B5EF4-FFF2-40B4-BE49-F238E27FC236}">
                <a16:creationId xmlns:a16="http://schemas.microsoft.com/office/drawing/2014/main" id="{50D121D2-39EB-BBD8-BD41-85247A299094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 rot="21402366">
            <a:off x="2262222" y="4779465"/>
            <a:ext cx="328635" cy="332835"/>
          </a:xfrm>
          <a:prstGeom prst="rect">
            <a:avLst/>
          </a:prstGeom>
        </p:spPr>
      </p:pic>
      <p:pic>
        <p:nvPicPr>
          <p:cNvPr id="36" name="Picture 35" descr="A logo with a rat and text&#10;&#10;Description automatically generated with medium confidence">
            <a:extLst>
              <a:ext uri="{FF2B5EF4-FFF2-40B4-BE49-F238E27FC236}">
                <a16:creationId xmlns:a16="http://schemas.microsoft.com/office/drawing/2014/main" id="{30BB065B-11B8-DDFC-186F-3766F0B6E542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15620" y="4326483"/>
            <a:ext cx="675141" cy="337571"/>
          </a:xfrm>
          <a:prstGeom prst="rect">
            <a:avLst/>
          </a:prstGeom>
        </p:spPr>
      </p:pic>
      <p:pic>
        <p:nvPicPr>
          <p:cNvPr id="38" name="Picture 37" descr="A pink and black logo&#10;&#10;Description automatically generated">
            <a:extLst>
              <a:ext uri="{FF2B5EF4-FFF2-40B4-BE49-F238E27FC236}">
                <a16:creationId xmlns:a16="http://schemas.microsoft.com/office/drawing/2014/main" id="{FD512446-BDBE-028D-3D1B-C71783975D14}"/>
              </a:ext>
            </a:extLst>
          </p:cNvPr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41950" y="7277919"/>
            <a:ext cx="1101565" cy="193569"/>
          </a:xfrm>
          <a:prstGeom prst="rect">
            <a:avLst/>
          </a:prstGeom>
        </p:spPr>
      </p:pic>
      <p:pic>
        <p:nvPicPr>
          <p:cNvPr id="41" name="Picture 40" descr="A blue and white logo&#10;&#10;Description automatically generated">
            <a:extLst>
              <a:ext uri="{FF2B5EF4-FFF2-40B4-BE49-F238E27FC236}">
                <a16:creationId xmlns:a16="http://schemas.microsoft.com/office/drawing/2014/main" id="{B9B33A6C-8685-9D30-C4AB-368013B013F4}"/>
              </a:ext>
            </a:extLst>
          </p:cNvPr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09004" y="6771074"/>
            <a:ext cx="921603" cy="303872"/>
          </a:xfrm>
          <a:prstGeom prst="rect">
            <a:avLst/>
          </a:prstGeom>
        </p:spPr>
      </p:pic>
      <p:pic>
        <p:nvPicPr>
          <p:cNvPr id="42" name="Picture 41" descr="A black and yellow shield with blue letters and a blue circle&#10;&#10;Description automatically generated">
            <a:extLst>
              <a:ext uri="{FF2B5EF4-FFF2-40B4-BE49-F238E27FC236}">
                <a16:creationId xmlns:a16="http://schemas.microsoft.com/office/drawing/2014/main" id="{05AECF37-2A09-AF53-FFAF-11654ABF6B69}"/>
              </a:ext>
            </a:extLst>
          </p:cNvPr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31178" y="7671090"/>
            <a:ext cx="403366" cy="425831"/>
          </a:xfrm>
          <a:prstGeom prst="rect">
            <a:avLst/>
          </a:prstGeom>
        </p:spPr>
      </p:pic>
      <p:pic>
        <p:nvPicPr>
          <p:cNvPr id="43" name="Picture 42" descr="A logo of a person running&#10;&#10;Description automatically generated">
            <a:extLst>
              <a:ext uri="{FF2B5EF4-FFF2-40B4-BE49-F238E27FC236}">
                <a16:creationId xmlns:a16="http://schemas.microsoft.com/office/drawing/2014/main" id="{4E4FE15D-C317-430B-7AAC-97248968E374}"/>
              </a:ext>
            </a:extLst>
          </p:cNvPr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04134" y="6199136"/>
            <a:ext cx="403366" cy="393432"/>
          </a:xfrm>
          <a:prstGeom prst="rect">
            <a:avLst/>
          </a:prstGeom>
        </p:spPr>
      </p:pic>
      <p:pic>
        <p:nvPicPr>
          <p:cNvPr id="6" name="Picture 5" descr="A logo with wings and text&#10;&#10;Description automatically generated">
            <a:extLst>
              <a:ext uri="{FF2B5EF4-FFF2-40B4-BE49-F238E27FC236}">
                <a16:creationId xmlns:a16="http://schemas.microsoft.com/office/drawing/2014/main" id="{0A66F71E-EFA7-F418-98C4-5D5BB9F3E22E}"/>
              </a:ext>
            </a:extLst>
          </p:cNvPr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04134" y="2904605"/>
            <a:ext cx="463423" cy="463423"/>
          </a:xfrm>
          <a:prstGeom prst="rect">
            <a:avLst/>
          </a:prstGeom>
        </p:spPr>
      </p:pic>
      <p:pic>
        <p:nvPicPr>
          <p:cNvPr id="10" name="Picture 9" descr="An orange cartoon character with black text&#10;&#10;Description automatically generated">
            <a:extLst>
              <a:ext uri="{FF2B5EF4-FFF2-40B4-BE49-F238E27FC236}">
                <a16:creationId xmlns:a16="http://schemas.microsoft.com/office/drawing/2014/main" id="{AFDF98F6-0E5A-E416-57FA-7867A4638075}"/>
              </a:ext>
            </a:extLst>
          </p:cNvPr>
          <p:cNvPicPr>
            <a:picLocks noChangeAspect="1"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21740" y="2509660"/>
            <a:ext cx="609600" cy="304800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6D3D9AE1-3DDA-84B4-0A32-85CE00544658}"/>
              </a:ext>
            </a:extLst>
          </p:cNvPr>
          <p:cNvPicPr>
            <a:picLocks noChangeAspect="1"/>
          </p:cNvPicPr>
          <p:nvPr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04134" y="8180221"/>
            <a:ext cx="390725" cy="390725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1624ED40-D601-1B73-5A94-6064ED52EFB3}"/>
              </a:ext>
            </a:extLst>
          </p:cNvPr>
          <p:cNvPicPr>
            <a:picLocks noChangeAspect="1"/>
          </p:cNvPicPr>
          <p:nvPr/>
        </p:nvPicPr>
        <p:blipFill>
          <a:blip r:embed="rId19"/>
          <a:stretch>
            <a:fillRect/>
          </a:stretch>
        </p:blipFill>
        <p:spPr>
          <a:xfrm>
            <a:off x="1330992" y="14204126"/>
            <a:ext cx="395876" cy="176432"/>
          </a:xfrm>
          <a:prstGeom prst="rect">
            <a:avLst/>
          </a:prstGeom>
        </p:spPr>
      </p:pic>
      <p:pic>
        <p:nvPicPr>
          <p:cNvPr id="1026" name="Picture 2">
            <a:extLst>
              <a:ext uri="{FF2B5EF4-FFF2-40B4-BE49-F238E27FC236}">
                <a16:creationId xmlns:a16="http://schemas.microsoft.com/office/drawing/2014/main" id="{0FF4596D-0B5E-F567-5139-A83BA8CFB23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3614" y="8654246"/>
            <a:ext cx="403367" cy="3927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648980B4-7D40-F2C8-79B5-5D3670BB2C3A}"/>
              </a:ext>
            </a:extLst>
          </p:cNvPr>
          <p:cNvPicPr>
            <a:picLocks noChangeAspect="1"/>
          </p:cNvPicPr>
          <p:nvPr/>
        </p:nvPicPr>
        <p:blipFill>
          <a:blip r:embed="rId19"/>
          <a:stretch>
            <a:fillRect/>
          </a:stretch>
        </p:blipFill>
        <p:spPr>
          <a:xfrm>
            <a:off x="1657801" y="9654660"/>
            <a:ext cx="617797" cy="275337"/>
          </a:xfrm>
          <a:prstGeom prst="rect">
            <a:avLst/>
          </a:prstGeom>
        </p:spPr>
      </p:pic>
      <p:pic>
        <p:nvPicPr>
          <p:cNvPr id="14" name="Picture 13" descr="A red and black logo&#10;&#10;Description automatically generated">
            <a:extLst>
              <a:ext uri="{FF2B5EF4-FFF2-40B4-BE49-F238E27FC236}">
                <a16:creationId xmlns:a16="http://schemas.microsoft.com/office/drawing/2014/main" id="{4C048535-4393-36DE-035F-9302F1BE0731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64924" y="10006260"/>
            <a:ext cx="497121" cy="497121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F5BC730B-1421-71A8-1B8D-BB130B17AAAF}"/>
              </a:ext>
            </a:extLst>
          </p:cNvPr>
          <p:cNvPicPr>
            <a:picLocks noChangeAspect="1"/>
          </p:cNvPicPr>
          <p:nvPr/>
        </p:nvPicPr>
        <p:blipFill>
          <a:blip r:embed="rId22"/>
          <a:stretch>
            <a:fillRect/>
          </a:stretch>
        </p:blipFill>
        <p:spPr>
          <a:xfrm>
            <a:off x="2358463" y="9636955"/>
            <a:ext cx="745753" cy="344998"/>
          </a:xfrm>
          <a:prstGeom prst="rect">
            <a:avLst/>
          </a:prstGeom>
        </p:spPr>
      </p:pic>
      <p:pic>
        <p:nvPicPr>
          <p:cNvPr id="24" name="Picture 23">
            <a:extLst>
              <a:ext uri="{FF2B5EF4-FFF2-40B4-BE49-F238E27FC236}">
                <a16:creationId xmlns:a16="http://schemas.microsoft.com/office/drawing/2014/main" id="{A8F10DE6-2F1E-DA10-3C44-C8980384E283}"/>
              </a:ext>
            </a:extLst>
          </p:cNvPr>
          <p:cNvPicPr>
            <a:picLocks noChangeAspect="1"/>
          </p:cNvPicPr>
          <p:nvPr/>
        </p:nvPicPr>
        <p:blipFill>
          <a:blip r:embed="rId23"/>
          <a:stretch>
            <a:fillRect/>
          </a:stretch>
        </p:blipFill>
        <p:spPr>
          <a:xfrm>
            <a:off x="1999202" y="9147534"/>
            <a:ext cx="907975" cy="3052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32124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AF6E5A1-D6CD-C00D-D6CC-8A9F54FF4CF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8" name="Table 6">
            <a:extLst>
              <a:ext uri="{FF2B5EF4-FFF2-40B4-BE49-F238E27FC236}">
                <a16:creationId xmlns:a16="http://schemas.microsoft.com/office/drawing/2014/main" id="{046AF486-237F-D3F7-E5CA-635E75B498F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83996694"/>
              </p:ext>
            </p:extLst>
          </p:nvPr>
        </p:nvGraphicFramePr>
        <p:xfrm>
          <a:off x="493388" y="2568156"/>
          <a:ext cx="6616974" cy="3158227"/>
        </p:xfrm>
        <a:graphic>
          <a:graphicData uri="http://schemas.openxmlformats.org/drawingml/2006/table">
            <a:tbl>
              <a:tblPr/>
              <a:tblGrid>
                <a:gridCol w="13144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63338">
                  <a:extLst>
                    <a:ext uri="{9D8B030D-6E8A-4147-A177-3AD203B41FA5}">
                      <a16:colId xmlns:a16="http://schemas.microsoft.com/office/drawing/2014/main" val="3489520054"/>
                    </a:ext>
                  </a:extLst>
                </a:gridCol>
                <a:gridCol w="260278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3640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25421"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r>
                        <a:rPr lang="en-US" sz="1600" b="1" dirty="0">
                          <a:solidFill>
                            <a:sysClr val="windowText" lastClr="000000"/>
                          </a:solidFill>
                          <a:latin typeface="League Spartan"/>
                          <a:sym typeface="League Spartan"/>
                        </a:rPr>
                        <a:t>POSITION</a:t>
                      </a:r>
                      <a:endParaRPr lang="en-US" sz="16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114300" marR="114300" marT="114300" marB="1143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67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>
                          <a:solidFill>
                            <a:sysClr val="windowText" lastClr="000000"/>
                          </a:solidFill>
                          <a:latin typeface="League Spartan"/>
                          <a:sym typeface="League Spartan"/>
                        </a:rPr>
                        <a:t>CLUB</a:t>
                      </a:r>
                      <a:endParaRPr lang="en-US" sz="16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114300" marR="114300" marT="114300" marB="1143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6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114300" marR="114300" marT="114300" marB="1143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US" sz="1600" b="1" kern="1200" dirty="0">
                          <a:solidFill>
                            <a:sysClr val="windowText" lastClr="000000"/>
                          </a:solidFill>
                          <a:latin typeface="League Spartan"/>
                          <a:ea typeface="+mn-ea"/>
                          <a:cs typeface="+mn-cs"/>
                        </a:rPr>
                        <a:t>POINTS</a:t>
                      </a:r>
                    </a:p>
                  </a:txBody>
                  <a:tcPr marL="114300" marR="114300" marT="114300" marB="1143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76723"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r>
                        <a:rPr lang="en-US" sz="1600" dirty="0">
                          <a:solidFill>
                            <a:sysClr val="windowText" lastClr="000000"/>
                          </a:solidFill>
                          <a:latin typeface="League Spartan"/>
                          <a:ea typeface="League Spartan"/>
                          <a:cs typeface="League Spartan"/>
                          <a:sym typeface="League Spartan"/>
                        </a:rPr>
                        <a:t>1</a:t>
                      </a:r>
                      <a:endParaRPr lang="en-US" sz="16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114300" marR="114300" marT="114300" marB="1143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endParaRPr lang="en-GB" sz="2000" kern="1200" dirty="0">
                        <a:solidFill>
                          <a:sysClr val="windowText" lastClr="000000"/>
                        </a:solidFill>
                        <a:latin typeface="League Spartan"/>
                      </a:endParaRP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GB" sz="1600" kern="1200" dirty="0">
                          <a:solidFill>
                            <a:sysClr val="windowText" lastClr="000000"/>
                          </a:solidFill>
                          <a:latin typeface="League Spartan"/>
                        </a:rPr>
                        <a:t>ACA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GB" sz="1600" kern="1200" dirty="0">
                          <a:solidFill>
                            <a:sysClr val="windowText" lastClr="000000"/>
                          </a:solidFill>
                          <a:latin typeface="League Spartan"/>
                          <a:ea typeface="+mn-ea"/>
                          <a:cs typeface="+mn-cs"/>
                        </a:rPr>
                        <a:t>39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05553"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r>
                        <a:rPr lang="en-US" sz="1600" dirty="0">
                          <a:solidFill>
                            <a:sysClr val="windowText" lastClr="000000"/>
                          </a:solidFill>
                          <a:latin typeface="League Spartan"/>
                          <a:sym typeface="League Spartan"/>
                        </a:rPr>
                        <a:t>2</a:t>
                      </a:r>
                      <a:endParaRPr lang="en-US" sz="16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114300" marR="114300" marT="114300" marB="1143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endParaRPr lang="en-GB" sz="2000" kern="1200" dirty="0">
                        <a:solidFill>
                          <a:sysClr val="windowText" lastClr="000000"/>
                        </a:solidFill>
                        <a:latin typeface="League Spartan"/>
                      </a:endParaRP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ts val="167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kern="1200" dirty="0">
                          <a:solidFill>
                            <a:sysClr val="windowText" lastClr="000000"/>
                          </a:solidFill>
                          <a:latin typeface="League Spartan"/>
                        </a:rPr>
                        <a:t>Lynndale  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GB" sz="1600" kern="1200" dirty="0">
                          <a:solidFill>
                            <a:sysClr val="windowText" lastClr="000000"/>
                          </a:solidFill>
                          <a:latin typeface="League Spartan"/>
                          <a:ea typeface="+mn-ea"/>
                          <a:cs typeface="+mn-cs"/>
                        </a:rPr>
                        <a:t>26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8351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67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>
                          <a:solidFill>
                            <a:sysClr val="windowText" lastClr="000000"/>
                          </a:solidFill>
                          <a:latin typeface="League Spartan" panose="020B0604020202020204" charset="0"/>
                        </a:rPr>
                        <a:t>3</a:t>
                      </a:r>
                    </a:p>
                  </a:txBody>
                  <a:tcPr marL="114300" marR="114300" marT="114300" marB="1143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endParaRPr lang="en-GB" sz="2000" kern="1200" dirty="0">
                        <a:solidFill>
                          <a:sysClr val="windowText" lastClr="000000"/>
                        </a:solidFill>
                        <a:latin typeface="League Spartan"/>
                      </a:endParaRP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ts val="167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kern="1200" dirty="0">
                          <a:solidFill>
                            <a:sysClr val="windowText" lastClr="000000"/>
                          </a:solidFill>
                          <a:latin typeface="League Spartan"/>
                        </a:rPr>
                        <a:t>TTT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GB" sz="1600" kern="1200" dirty="0">
                          <a:solidFill>
                            <a:sysClr val="windowText" lastClr="000000"/>
                          </a:solidFill>
                          <a:latin typeface="League Spartan"/>
                          <a:ea typeface="+mn-ea"/>
                          <a:cs typeface="+mn-cs"/>
                        </a:rPr>
                        <a:t>14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8351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67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>
                          <a:solidFill>
                            <a:sysClr val="windowText" lastClr="000000"/>
                          </a:solidFill>
                          <a:latin typeface="League Spartan" panose="020B0604020202020204" charset="0"/>
                        </a:rPr>
                        <a:t>4</a:t>
                      </a:r>
                    </a:p>
                  </a:txBody>
                  <a:tcPr marL="114300" marR="114300" marT="114300" marB="1143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endParaRPr lang="en-GB" sz="2000" kern="1200" dirty="0">
                        <a:solidFill>
                          <a:sysClr val="windowText" lastClr="000000"/>
                        </a:solidFill>
                        <a:latin typeface="League Spartan"/>
                      </a:endParaRP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ts val="167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kern="1200" dirty="0">
                          <a:solidFill>
                            <a:sysClr val="windowText" lastClr="000000"/>
                          </a:solidFill>
                          <a:latin typeface="League Spartan"/>
                        </a:rPr>
                        <a:t>Glen Eden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GB" sz="1600" kern="1200" dirty="0">
                          <a:solidFill>
                            <a:sysClr val="windowText" lastClr="000000"/>
                          </a:solidFill>
                          <a:latin typeface="League Spartan"/>
                          <a:ea typeface="+mn-ea"/>
                          <a:cs typeface="+mn-cs"/>
                        </a:rPr>
                        <a:t>12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21630804"/>
                  </a:ext>
                </a:extLst>
              </a:tr>
              <a:tr h="48351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67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>
                          <a:solidFill>
                            <a:sysClr val="windowText" lastClr="000000"/>
                          </a:solidFill>
                          <a:latin typeface="League Spartan" panose="020B0604020202020204" charset="0"/>
                        </a:rPr>
                        <a:t>5</a:t>
                      </a:r>
                    </a:p>
                  </a:txBody>
                  <a:tcPr marL="114300" marR="114300" marT="114300" marB="1143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endParaRPr lang="en-GB" sz="2000" kern="1200" dirty="0">
                        <a:solidFill>
                          <a:sysClr val="windowText" lastClr="000000"/>
                        </a:solidFill>
                        <a:latin typeface="League Spartan"/>
                      </a:endParaRP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ts val="167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kern="1200" dirty="0">
                          <a:solidFill>
                            <a:sysClr val="windowText" lastClr="000000"/>
                          </a:solidFill>
                          <a:latin typeface="League Spartan"/>
                        </a:rPr>
                        <a:t>North Harbour Bays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GB" sz="1600" kern="1200" dirty="0">
                          <a:solidFill>
                            <a:sysClr val="windowText" lastClr="000000"/>
                          </a:solidFill>
                          <a:latin typeface="League Spartan"/>
                          <a:ea typeface="+mn-ea"/>
                          <a:cs typeface="+mn-cs"/>
                        </a:rPr>
                        <a:t>8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99096915"/>
                  </a:ext>
                </a:extLst>
              </a:tr>
            </a:tbl>
          </a:graphicData>
        </a:graphic>
      </p:graphicFrame>
      <p:sp>
        <p:nvSpPr>
          <p:cNvPr id="2" name="Freeform 2">
            <a:extLst>
              <a:ext uri="{FF2B5EF4-FFF2-40B4-BE49-F238E27FC236}">
                <a16:creationId xmlns:a16="http://schemas.microsoft.com/office/drawing/2014/main" id="{01CF431E-24B3-09C8-7E9E-B758BDD1BD61}"/>
              </a:ext>
            </a:extLst>
          </p:cNvPr>
          <p:cNvSpPr/>
          <p:nvPr/>
        </p:nvSpPr>
        <p:spPr>
          <a:xfrm>
            <a:off x="0" y="0"/>
            <a:ext cx="4006850" cy="1606861"/>
          </a:xfrm>
          <a:custGeom>
            <a:avLst/>
            <a:gdLst/>
            <a:ahLst/>
            <a:cxnLst/>
            <a:rect l="l" t="t" r="r" b="b"/>
            <a:pathLst>
              <a:path w="5590695" h="2246392">
                <a:moveTo>
                  <a:pt x="0" y="0"/>
                </a:moveTo>
                <a:lnTo>
                  <a:pt x="5590695" y="0"/>
                </a:lnTo>
                <a:lnTo>
                  <a:pt x="5590695" y="2246393"/>
                </a:lnTo>
                <a:lnTo>
                  <a:pt x="0" y="2246393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-226" r="-226"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5" name="TextBox 5">
            <a:extLst>
              <a:ext uri="{FF2B5EF4-FFF2-40B4-BE49-F238E27FC236}">
                <a16:creationId xmlns:a16="http://schemas.microsoft.com/office/drawing/2014/main" id="{2FE0FFF9-2F09-7230-77C1-F74D9BD4A82F}"/>
              </a:ext>
            </a:extLst>
          </p:cNvPr>
          <p:cNvSpPr txBox="1"/>
          <p:nvPr/>
        </p:nvSpPr>
        <p:spPr>
          <a:xfrm>
            <a:off x="253182" y="1820949"/>
            <a:ext cx="7086599" cy="537819"/>
          </a:xfrm>
          <a:prstGeom prst="rect">
            <a:avLst/>
          </a:prstGeom>
          <a:solidFill>
            <a:srgbClr val="0070C0"/>
          </a:solidFill>
        </p:spPr>
        <p:txBody>
          <a:bodyPr lIns="50800" tIns="50800" rIns="50800" bIns="50800" rtlCol="0" anchor="ctr"/>
          <a:lstStyle/>
          <a:p>
            <a:pPr algn="ctr">
              <a:lnSpc>
                <a:spcPts val="2939"/>
              </a:lnSpc>
            </a:pPr>
            <a:r>
              <a:rPr lang="en-US" b="1" dirty="0">
                <a:solidFill>
                  <a:srgbClr val="000000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SENIOR LEAGUE AFTER ROUND 6  – U18/20 WOMEN</a:t>
            </a:r>
          </a:p>
        </p:txBody>
      </p:sp>
      <p:grpSp>
        <p:nvGrpSpPr>
          <p:cNvPr id="7" name="Group 7">
            <a:extLst>
              <a:ext uri="{FF2B5EF4-FFF2-40B4-BE49-F238E27FC236}">
                <a16:creationId xmlns:a16="http://schemas.microsoft.com/office/drawing/2014/main" id="{0E91AAC7-B6E4-7F11-BC6A-CC7D703C861C}"/>
              </a:ext>
            </a:extLst>
          </p:cNvPr>
          <p:cNvGrpSpPr/>
          <p:nvPr/>
        </p:nvGrpSpPr>
        <p:grpSpPr>
          <a:xfrm>
            <a:off x="4522602" y="-673099"/>
            <a:ext cx="2661434" cy="2191409"/>
            <a:chOff x="0" y="-207044"/>
            <a:chExt cx="953798" cy="785351"/>
          </a:xfrm>
        </p:grpSpPr>
        <p:sp>
          <p:nvSpPr>
            <p:cNvPr id="8" name="Freeform 8">
              <a:extLst>
                <a:ext uri="{FF2B5EF4-FFF2-40B4-BE49-F238E27FC236}">
                  <a16:creationId xmlns:a16="http://schemas.microsoft.com/office/drawing/2014/main" id="{E783D85E-3B85-CB73-3603-DC4CD9AC087D}"/>
                </a:ext>
              </a:extLst>
            </p:cNvPr>
            <p:cNvSpPr/>
            <p:nvPr/>
          </p:nvSpPr>
          <p:spPr>
            <a:xfrm>
              <a:off x="0" y="113664"/>
              <a:ext cx="953798" cy="389308"/>
            </a:xfrm>
            <a:custGeom>
              <a:avLst/>
              <a:gdLst/>
              <a:ahLst/>
              <a:cxnLst/>
              <a:rect l="l" t="t" r="r" b="b"/>
              <a:pathLst>
                <a:path w="953798" h="769008">
                  <a:moveTo>
                    <a:pt x="0" y="0"/>
                  </a:moveTo>
                  <a:lnTo>
                    <a:pt x="953798" y="0"/>
                  </a:lnTo>
                  <a:lnTo>
                    <a:pt x="953798" y="769008"/>
                  </a:lnTo>
                  <a:lnTo>
                    <a:pt x="0" y="769008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9" name="TextBox 9">
              <a:extLst>
                <a:ext uri="{FF2B5EF4-FFF2-40B4-BE49-F238E27FC236}">
                  <a16:creationId xmlns:a16="http://schemas.microsoft.com/office/drawing/2014/main" id="{08ABF604-F6D6-CBEE-F1ED-990002B3C8E3}"/>
                </a:ext>
              </a:extLst>
            </p:cNvPr>
            <p:cNvSpPr txBox="1"/>
            <p:nvPr/>
          </p:nvSpPr>
          <p:spPr>
            <a:xfrm>
              <a:off x="142866" y="-207044"/>
              <a:ext cx="737325" cy="785351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8119"/>
                </a:lnSpc>
              </a:pPr>
              <a:r>
                <a:rPr lang="en-US" sz="4800" dirty="0">
                  <a:solidFill>
                    <a:srgbClr val="FFFFFF"/>
                  </a:solidFill>
                  <a:latin typeface="League Spartan"/>
                  <a:ea typeface="League Spartan"/>
                  <a:cs typeface="League Spartan"/>
                  <a:sym typeface="League Spartan"/>
                </a:rPr>
                <a:t>2026</a:t>
              </a:r>
            </a:p>
          </p:txBody>
        </p:sp>
      </p:grpSp>
      <p:pic>
        <p:nvPicPr>
          <p:cNvPr id="40" name="Picture 39">
            <a:extLst>
              <a:ext uri="{FF2B5EF4-FFF2-40B4-BE49-F238E27FC236}">
                <a16:creationId xmlns:a16="http://schemas.microsoft.com/office/drawing/2014/main" id="{0F769611-FA90-2E0E-7A80-BA608DB5320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54650" y="911187"/>
            <a:ext cx="1266505" cy="515011"/>
          </a:xfrm>
          <a:prstGeom prst="rect">
            <a:avLst/>
          </a:prstGeom>
        </p:spPr>
      </p:pic>
      <p:pic>
        <p:nvPicPr>
          <p:cNvPr id="21" name="Picture 20" descr="A blue background with white text&#10;&#10;Description automatically generated">
            <a:extLst>
              <a:ext uri="{FF2B5EF4-FFF2-40B4-BE49-F238E27FC236}">
                <a16:creationId xmlns:a16="http://schemas.microsoft.com/office/drawing/2014/main" id="{8E71275D-2148-9C6D-3E99-8EA9EF347A15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73902" y="3179185"/>
            <a:ext cx="436294" cy="376564"/>
          </a:xfrm>
          <a:prstGeom prst="rect">
            <a:avLst/>
          </a:prstGeom>
        </p:spPr>
      </p:pic>
      <p:pic>
        <p:nvPicPr>
          <p:cNvPr id="30" name="Picture 29">
            <a:extLst>
              <a:ext uri="{FF2B5EF4-FFF2-40B4-BE49-F238E27FC236}">
                <a16:creationId xmlns:a16="http://schemas.microsoft.com/office/drawing/2014/main" id="{6B9E19B6-C8FB-9AC2-81DA-0680471423B6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 rot="21402366">
            <a:off x="2176175" y="4300683"/>
            <a:ext cx="388518" cy="393483"/>
          </a:xfrm>
          <a:prstGeom prst="rect">
            <a:avLst/>
          </a:prstGeom>
        </p:spPr>
      </p:pic>
      <p:pic>
        <p:nvPicPr>
          <p:cNvPr id="6" name="Picture 5" descr="A logo with wings and text&#10;&#10;Description automatically generated">
            <a:extLst>
              <a:ext uri="{FF2B5EF4-FFF2-40B4-BE49-F238E27FC236}">
                <a16:creationId xmlns:a16="http://schemas.microsoft.com/office/drawing/2014/main" id="{C50FADB0-FDF4-D7C7-EA2A-AFC0894C4550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54917" y="3717409"/>
            <a:ext cx="500074" cy="500074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CED9DAAB-00CC-3F32-5D6B-1DAFB5866441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330992" y="14204126"/>
            <a:ext cx="395876" cy="176432"/>
          </a:xfrm>
          <a:prstGeom prst="rect">
            <a:avLst/>
          </a:prstGeom>
        </p:spPr>
      </p:pic>
      <p:sp>
        <p:nvSpPr>
          <p:cNvPr id="17" name="TextBox 5">
            <a:extLst>
              <a:ext uri="{FF2B5EF4-FFF2-40B4-BE49-F238E27FC236}">
                <a16:creationId xmlns:a16="http://schemas.microsoft.com/office/drawing/2014/main" id="{90E8FF3C-6D0E-84F4-24C9-8C4E5B9026F9}"/>
              </a:ext>
            </a:extLst>
          </p:cNvPr>
          <p:cNvSpPr txBox="1"/>
          <p:nvPr/>
        </p:nvSpPr>
        <p:spPr>
          <a:xfrm>
            <a:off x="234950" y="6268659"/>
            <a:ext cx="7086599" cy="537819"/>
          </a:xfrm>
          <a:prstGeom prst="rect">
            <a:avLst/>
          </a:prstGeom>
          <a:solidFill>
            <a:srgbClr val="0070C0"/>
          </a:solidFill>
        </p:spPr>
        <p:txBody>
          <a:bodyPr lIns="50800" tIns="50800" rIns="50800" bIns="50800" rtlCol="0" anchor="ctr"/>
          <a:lstStyle/>
          <a:p>
            <a:pPr algn="ctr">
              <a:lnSpc>
                <a:spcPts val="2939"/>
              </a:lnSpc>
            </a:pPr>
            <a:r>
              <a:rPr lang="en-US" b="1" dirty="0">
                <a:solidFill>
                  <a:srgbClr val="000000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SENIOR LEAGUE AFTER ROUND 6 – U18/20 MEN</a:t>
            </a:r>
          </a:p>
        </p:txBody>
      </p:sp>
      <p:graphicFrame>
        <p:nvGraphicFramePr>
          <p:cNvPr id="24" name="Table 6">
            <a:extLst>
              <a:ext uri="{FF2B5EF4-FFF2-40B4-BE49-F238E27FC236}">
                <a16:creationId xmlns:a16="http://schemas.microsoft.com/office/drawing/2014/main" id="{0D79FCE4-C7B9-9598-ED0B-929DFB92EDD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46413541"/>
              </p:ext>
            </p:extLst>
          </p:nvPr>
        </p:nvGraphicFramePr>
        <p:xfrm>
          <a:off x="493388" y="6918494"/>
          <a:ext cx="6606186" cy="2246821"/>
        </p:xfrm>
        <a:graphic>
          <a:graphicData uri="http://schemas.openxmlformats.org/drawingml/2006/table">
            <a:tbl>
              <a:tblPr/>
              <a:tblGrid>
                <a:gridCol w="130366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63338">
                  <a:extLst>
                    <a:ext uri="{9D8B030D-6E8A-4147-A177-3AD203B41FA5}">
                      <a16:colId xmlns:a16="http://schemas.microsoft.com/office/drawing/2014/main" val="3489520054"/>
                    </a:ext>
                  </a:extLst>
                </a:gridCol>
                <a:gridCol w="260278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3640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83030"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r>
                        <a:rPr lang="en-US" sz="1600" b="1" dirty="0">
                          <a:solidFill>
                            <a:sysClr val="windowText" lastClr="000000"/>
                          </a:solidFill>
                          <a:latin typeface="League Spartan"/>
                          <a:sym typeface="League Spartan"/>
                        </a:rPr>
                        <a:t>POSITION</a:t>
                      </a:r>
                      <a:endParaRPr lang="en-US" sz="16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114300" marR="114300" marT="114300" marB="1143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67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>
                          <a:solidFill>
                            <a:sysClr val="windowText" lastClr="000000"/>
                          </a:solidFill>
                          <a:latin typeface="League Spartan"/>
                          <a:sym typeface="League Spartan"/>
                        </a:rPr>
                        <a:t>CLUB</a:t>
                      </a:r>
                      <a:endParaRPr lang="en-US" sz="16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114300" marR="114300" marT="114300" marB="1143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6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114300" marR="114300" marT="114300" marB="1143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US" sz="1600" b="1" kern="1200" dirty="0">
                          <a:solidFill>
                            <a:sysClr val="windowText" lastClr="000000"/>
                          </a:solidFill>
                          <a:latin typeface="League Spartan"/>
                          <a:ea typeface="+mn-ea"/>
                          <a:cs typeface="+mn-cs"/>
                        </a:rPr>
                        <a:t>POINTS</a:t>
                      </a:r>
                    </a:p>
                  </a:txBody>
                  <a:tcPr marL="114300" marR="114300" marT="114300" marB="1143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95997"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r>
                        <a:rPr lang="en-US" sz="1600" dirty="0">
                          <a:solidFill>
                            <a:sysClr val="windowText" lastClr="000000"/>
                          </a:solidFill>
                          <a:latin typeface="League Spartan"/>
                          <a:ea typeface="League Spartan"/>
                          <a:cs typeface="League Spartan"/>
                          <a:sym typeface="League Spartan"/>
                        </a:rPr>
                        <a:t>1</a:t>
                      </a:r>
                      <a:endParaRPr lang="en-US" sz="16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114300" marR="114300" marT="114300" marB="1143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endParaRPr lang="en-GB" sz="2000" kern="1200" dirty="0">
                        <a:solidFill>
                          <a:sysClr val="windowText" lastClr="000000"/>
                        </a:solidFill>
                        <a:latin typeface="League Spartan"/>
                      </a:endParaRP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GB" sz="1600" kern="1200" dirty="0">
                          <a:solidFill>
                            <a:sysClr val="windowText" lastClr="000000"/>
                          </a:solidFill>
                          <a:latin typeface="League Spartan"/>
                        </a:rPr>
                        <a:t>Lynndale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GB" sz="1600" kern="1200" dirty="0">
                          <a:solidFill>
                            <a:sysClr val="windowText" lastClr="000000"/>
                          </a:solidFill>
                          <a:latin typeface="League Spartan"/>
                          <a:ea typeface="+mn-ea"/>
                          <a:cs typeface="+mn-cs"/>
                        </a:rPr>
                        <a:t>35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56697"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r>
                        <a:rPr lang="en-US" sz="1600" dirty="0">
                          <a:solidFill>
                            <a:sysClr val="windowText" lastClr="000000"/>
                          </a:solidFill>
                          <a:latin typeface="League Spartan"/>
                          <a:sym typeface="League Spartan"/>
                        </a:rPr>
                        <a:t>2</a:t>
                      </a:r>
                      <a:endParaRPr lang="en-US" sz="16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114300" marR="114300" marT="114300" marB="1143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endParaRPr lang="en-GB" sz="2000" kern="1200" dirty="0">
                        <a:solidFill>
                          <a:sysClr val="windowText" lastClr="000000"/>
                        </a:solidFill>
                        <a:latin typeface="League Spartan"/>
                      </a:endParaRP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ts val="167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kern="1200" dirty="0">
                          <a:solidFill>
                            <a:sysClr val="windowText" lastClr="000000"/>
                          </a:solidFill>
                          <a:latin typeface="League Spartan"/>
                        </a:rPr>
                        <a:t>ACA  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GB" sz="1600" kern="1200" dirty="0">
                          <a:solidFill>
                            <a:sysClr val="windowText" lastClr="000000"/>
                          </a:solidFill>
                          <a:latin typeface="League Spartan"/>
                          <a:ea typeface="+mn-ea"/>
                          <a:cs typeface="+mn-cs"/>
                        </a:rPr>
                        <a:t>23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11097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67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>
                          <a:solidFill>
                            <a:sysClr val="windowText" lastClr="000000"/>
                          </a:solidFill>
                          <a:latin typeface="League Spartan" panose="020B0604020202020204" charset="0"/>
                        </a:rPr>
                        <a:t>3=</a:t>
                      </a:r>
                    </a:p>
                  </a:txBody>
                  <a:tcPr marL="114300" marR="114300" marT="114300" marB="1143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endParaRPr lang="en-GB" sz="2000" kern="1200" dirty="0">
                        <a:solidFill>
                          <a:sysClr val="windowText" lastClr="000000"/>
                        </a:solidFill>
                        <a:latin typeface="League Spartan"/>
                      </a:endParaRP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ts val="167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kern="1200" dirty="0">
                          <a:solidFill>
                            <a:sysClr val="windowText" lastClr="000000"/>
                          </a:solidFill>
                          <a:latin typeface="League Spartan"/>
                        </a:rPr>
                        <a:t>Oratia &amp; Pakuranga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GB" sz="1600" kern="1200" dirty="0">
                          <a:solidFill>
                            <a:sysClr val="windowText" lastClr="000000"/>
                          </a:solidFill>
                          <a:latin typeface="League Spartan"/>
                          <a:ea typeface="+mn-ea"/>
                          <a:cs typeface="+mn-cs"/>
                        </a:rPr>
                        <a:t>8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pic>
        <p:nvPicPr>
          <p:cNvPr id="25" name="Picture 24" descr="A blue background with white text&#10;&#10;Description automatically generated">
            <a:extLst>
              <a:ext uri="{FF2B5EF4-FFF2-40B4-BE49-F238E27FC236}">
                <a16:creationId xmlns:a16="http://schemas.microsoft.com/office/drawing/2014/main" id="{6FB5317D-BB6D-D04C-A5C3-88C0E498B67F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86807" y="8104776"/>
            <a:ext cx="436294" cy="376564"/>
          </a:xfrm>
          <a:prstGeom prst="rect">
            <a:avLst/>
          </a:prstGeom>
        </p:spPr>
      </p:pic>
      <p:pic>
        <p:nvPicPr>
          <p:cNvPr id="26" name="Picture 25" descr="A logo with wings and text&#10;&#10;Description automatically generated">
            <a:extLst>
              <a:ext uri="{FF2B5EF4-FFF2-40B4-BE49-F238E27FC236}">
                <a16:creationId xmlns:a16="http://schemas.microsoft.com/office/drawing/2014/main" id="{825D0DA0-87DB-F009-2CFC-303C56AD180D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31234" y="7492686"/>
            <a:ext cx="500074" cy="500074"/>
          </a:xfrm>
          <a:prstGeom prst="rect">
            <a:avLst/>
          </a:prstGeom>
        </p:spPr>
      </p:pic>
      <p:pic>
        <p:nvPicPr>
          <p:cNvPr id="27" name="Picture 26" descr="A blue oval with a couple of people running&#10;&#10;Description automatically generated">
            <a:extLst>
              <a:ext uri="{FF2B5EF4-FFF2-40B4-BE49-F238E27FC236}">
                <a16:creationId xmlns:a16="http://schemas.microsoft.com/office/drawing/2014/main" id="{BF53F065-C2EF-16C4-9E6C-6598DCEBD754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0789" y="8636602"/>
            <a:ext cx="432161" cy="432161"/>
          </a:xfrm>
          <a:prstGeom prst="rect">
            <a:avLst/>
          </a:prstGeom>
        </p:spPr>
      </p:pic>
      <p:pic>
        <p:nvPicPr>
          <p:cNvPr id="28" name="Picture 27" descr="A white silhouette of a person running&#10;&#10;Description automatically generated">
            <a:extLst>
              <a:ext uri="{FF2B5EF4-FFF2-40B4-BE49-F238E27FC236}">
                <a16:creationId xmlns:a16="http://schemas.microsoft.com/office/drawing/2014/main" id="{9EF5CEFC-06B7-8B30-4B31-2BAFA5D7C92B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16870" y="4809160"/>
            <a:ext cx="550358" cy="432161"/>
          </a:xfrm>
          <a:prstGeom prst="rect">
            <a:avLst/>
          </a:prstGeom>
        </p:spPr>
      </p:pic>
      <p:pic>
        <p:nvPicPr>
          <p:cNvPr id="4" name="Picture 3" descr="A logo with a rat and text&#10;&#10;Description automatically generated with medium confidence">
            <a:extLst>
              <a:ext uri="{FF2B5EF4-FFF2-40B4-BE49-F238E27FC236}">
                <a16:creationId xmlns:a16="http://schemas.microsoft.com/office/drawing/2014/main" id="{DD36217D-4A44-2FDC-FD7F-350E35231BA3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32863" y="5264927"/>
            <a:ext cx="675141" cy="337571"/>
          </a:xfrm>
          <a:prstGeom prst="rect">
            <a:avLst/>
          </a:prstGeom>
        </p:spPr>
      </p:pic>
      <p:pic>
        <p:nvPicPr>
          <p:cNvPr id="11" name="Picture 10" descr="A group of people doing sports&#10;&#10;Description automatically generated with medium confidence">
            <a:extLst>
              <a:ext uri="{FF2B5EF4-FFF2-40B4-BE49-F238E27FC236}">
                <a16:creationId xmlns:a16="http://schemas.microsoft.com/office/drawing/2014/main" id="{EC396B66-2558-53A3-7036-08D5C3EA1E2B}"/>
              </a:ext>
            </a:extLst>
          </p:cNvPr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19874" y="8700627"/>
            <a:ext cx="622868" cy="3041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146520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A3A1057-FF6D-3B39-C4CD-8F368D02172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8" name="Table 6">
            <a:extLst>
              <a:ext uri="{FF2B5EF4-FFF2-40B4-BE49-F238E27FC236}">
                <a16:creationId xmlns:a16="http://schemas.microsoft.com/office/drawing/2014/main" id="{DDD6CC37-129A-FA52-E0DD-534F4E582BD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96206860"/>
              </p:ext>
            </p:extLst>
          </p:nvPr>
        </p:nvGraphicFramePr>
        <p:xfrm>
          <a:off x="476272" y="1987329"/>
          <a:ext cx="6576071" cy="4002553"/>
        </p:xfrm>
        <a:graphic>
          <a:graphicData uri="http://schemas.openxmlformats.org/drawingml/2006/table">
            <a:tbl>
              <a:tblPr/>
              <a:tblGrid>
                <a:gridCol w="13732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81617">
                  <a:extLst>
                    <a:ext uri="{9D8B030D-6E8A-4147-A177-3AD203B41FA5}">
                      <a16:colId xmlns:a16="http://schemas.microsoft.com/office/drawing/2014/main" val="3489520054"/>
                    </a:ext>
                  </a:extLst>
                </a:gridCol>
                <a:gridCol w="259091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3031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57200"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r>
                        <a:rPr lang="en-US" sz="1600" b="1" dirty="0">
                          <a:solidFill>
                            <a:sysClr val="windowText" lastClr="000000"/>
                          </a:solidFill>
                          <a:latin typeface="League Spartan"/>
                          <a:sym typeface="League Spartan"/>
                        </a:rPr>
                        <a:t>POSITION</a:t>
                      </a:r>
                      <a:endParaRPr lang="en-US" sz="16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114300" marR="114300" marT="114300" marB="1143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67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>
                          <a:solidFill>
                            <a:sysClr val="windowText" lastClr="000000"/>
                          </a:solidFill>
                          <a:latin typeface="League Spartan"/>
                          <a:sym typeface="League Spartan"/>
                        </a:rPr>
                        <a:t>CLUB</a:t>
                      </a:r>
                      <a:endParaRPr lang="en-US" sz="16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114300" marR="114300" marT="114300" marB="1143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6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114300" marR="114300" marT="114300" marB="1143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US" sz="1600" b="1" kern="1200" dirty="0">
                          <a:solidFill>
                            <a:sysClr val="windowText" lastClr="000000"/>
                          </a:solidFill>
                          <a:latin typeface="League Spartan"/>
                          <a:ea typeface="+mn-ea"/>
                          <a:cs typeface="+mn-cs"/>
                        </a:rPr>
                        <a:t>POINTS</a:t>
                      </a:r>
                    </a:p>
                  </a:txBody>
                  <a:tcPr marL="114300" marR="114300" marT="114300" marB="1143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69668"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r>
                        <a:rPr lang="en-US" sz="1600" dirty="0">
                          <a:solidFill>
                            <a:sysClr val="windowText" lastClr="000000"/>
                          </a:solidFill>
                          <a:latin typeface="League Spartan"/>
                          <a:ea typeface="League Spartan"/>
                          <a:cs typeface="League Spartan"/>
                          <a:sym typeface="League Spartan"/>
                        </a:rPr>
                        <a:t>1</a:t>
                      </a:r>
                      <a:endParaRPr lang="en-US" sz="16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114300" marR="114300" marT="114300" marB="1143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endParaRPr lang="en-GB" sz="2000" kern="1200" dirty="0">
                        <a:solidFill>
                          <a:sysClr val="windowText" lastClr="000000"/>
                        </a:solidFill>
                        <a:latin typeface="League Spartan"/>
                      </a:endParaRP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GB" sz="1600" kern="1200" dirty="0">
                          <a:solidFill>
                            <a:sysClr val="windowText" lastClr="000000"/>
                          </a:solidFill>
                          <a:latin typeface="League Spartan"/>
                        </a:rPr>
                        <a:t>Bays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GB" sz="1600" kern="1200" dirty="0">
                          <a:solidFill>
                            <a:sysClr val="windowText" lastClr="000000"/>
                          </a:solidFill>
                          <a:latin typeface="League Spartan"/>
                          <a:ea typeface="+mn-ea"/>
                          <a:cs typeface="+mn-cs"/>
                        </a:rPr>
                        <a:t>23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83585"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r>
                        <a:rPr lang="en-US" sz="1600" dirty="0">
                          <a:solidFill>
                            <a:sysClr val="windowText" lastClr="000000"/>
                          </a:solidFill>
                          <a:latin typeface="League Spartan"/>
                          <a:sym typeface="League Spartan"/>
                        </a:rPr>
                        <a:t>2=</a:t>
                      </a:r>
                      <a:endParaRPr lang="en-US" sz="16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114300" marR="114300" marT="114300" marB="1143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endParaRPr lang="en-GB" sz="2000" kern="1200" dirty="0">
                        <a:solidFill>
                          <a:sysClr val="windowText" lastClr="000000"/>
                        </a:solidFill>
                        <a:latin typeface="League Spartan"/>
                      </a:endParaRP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ts val="167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kern="1200" dirty="0">
                          <a:solidFill>
                            <a:sysClr val="windowText" lastClr="000000"/>
                          </a:solidFill>
                          <a:latin typeface="League Spartan"/>
                        </a:rPr>
                        <a:t>ACA &amp; Night Ninjas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GB" sz="1600" kern="1200" dirty="0">
                          <a:solidFill>
                            <a:sysClr val="windowText" lastClr="000000"/>
                          </a:solidFill>
                          <a:latin typeface="League Spartan"/>
                          <a:ea typeface="+mn-ea"/>
                          <a:cs typeface="+mn-cs"/>
                        </a:rPr>
                        <a:t>8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83585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67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>
                          <a:solidFill>
                            <a:sysClr val="windowText" lastClr="000000"/>
                          </a:solidFill>
                          <a:latin typeface="League Spartan"/>
                          <a:sym typeface="League Spartan"/>
                        </a:rPr>
                        <a:t>4</a:t>
                      </a:r>
                      <a:endParaRPr lang="en-US" sz="16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114300" marR="114300" marT="114300" marB="1143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endParaRPr lang="en-GB" sz="2000" kern="1200" dirty="0">
                        <a:solidFill>
                          <a:sysClr val="windowText" lastClr="000000"/>
                        </a:solidFill>
                        <a:latin typeface="League Spartan"/>
                      </a:endParaRP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ts val="167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kern="1200" dirty="0">
                          <a:solidFill>
                            <a:sysClr val="windowText" lastClr="000000"/>
                          </a:solidFill>
                          <a:latin typeface="League Spartan"/>
                        </a:rPr>
                        <a:t>Oratia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GB" sz="1600" kern="1200" dirty="0">
                          <a:solidFill>
                            <a:sysClr val="windowText" lastClr="000000"/>
                          </a:solidFill>
                          <a:latin typeface="League Spartan"/>
                          <a:ea typeface="+mn-ea"/>
                          <a:cs typeface="+mn-cs"/>
                        </a:rPr>
                        <a:t>6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91063"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r>
                        <a:rPr lang="en-US" sz="1600" dirty="0">
                          <a:solidFill>
                            <a:sysClr val="windowText" lastClr="000000"/>
                          </a:solidFill>
                          <a:latin typeface="League Spartan"/>
                          <a:ea typeface="League Spartan"/>
                          <a:cs typeface="League Spartan"/>
                          <a:sym typeface="League Spartan"/>
                        </a:rPr>
                        <a:t>5</a:t>
                      </a:r>
                      <a:endParaRPr lang="en-US" sz="16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114300" marR="114300" marT="114300" marB="1143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endParaRPr lang="en-GB" sz="2000" kern="1200" dirty="0">
                        <a:solidFill>
                          <a:sysClr val="windowText" lastClr="000000"/>
                        </a:solidFill>
                        <a:latin typeface="League Spartan"/>
                      </a:endParaRP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GB" sz="1600" kern="1200" dirty="0">
                          <a:solidFill>
                            <a:sysClr val="windowText" lastClr="000000"/>
                          </a:solidFill>
                          <a:latin typeface="League Spartan"/>
                        </a:rPr>
                        <a:t>Pakuranga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GB" sz="1600" kern="1200" dirty="0">
                          <a:solidFill>
                            <a:sysClr val="windowText" lastClr="000000"/>
                          </a:solidFill>
                          <a:latin typeface="League Spartan"/>
                          <a:ea typeface="+mn-ea"/>
                          <a:cs typeface="+mn-cs"/>
                        </a:rPr>
                        <a:t>4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90815"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r>
                        <a:rPr lang="en-US" sz="1600" dirty="0">
                          <a:solidFill>
                            <a:sysClr val="windowText" lastClr="000000"/>
                          </a:solidFill>
                          <a:latin typeface="League Spartan"/>
                          <a:ea typeface="League Spartan"/>
                          <a:cs typeface="League Spartan"/>
                          <a:sym typeface="League Spartan"/>
                        </a:rPr>
                        <a:t>6</a:t>
                      </a:r>
                      <a:endParaRPr lang="en-US" sz="16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114300" marR="114300" marT="114300" marB="1143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endParaRPr lang="en-GB" sz="2000" kern="1200" dirty="0">
                        <a:solidFill>
                          <a:sysClr val="windowText" lastClr="000000"/>
                        </a:solidFill>
                        <a:latin typeface="League Spartan"/>
                      </a:endParaRP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GB" sz="1600" kern="1200" dirty="0">
                          <a:solidFill>
                            <a:sysClr val="windowText" lastClr="000000"/>
                          </a:solidFill>
                          <a:latin typeface="League Spartan"/>
                        </a:rPr>
                        <a:t>Glen Eden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GB" sz="1600" kern="1200" dirty="0">
                          <a:solidFill>
                            <a:sysClr val="windowText" lastClr="000000"/>
                          </a:solidFill>
                          <a:latin typeface="League Spartan"/>
                          <a:ea typeface="+mn-ea"/>
                          <a:cs typeface="+mn-cs"/>
                        </a:rPr>
                        <a:t>3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62004"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r>
                        <a:rPr lang="en-US" sz="1600" dirty="0">
                          <a:solidFill>
                            <a:sysClr val="windowText" lastClr="000000"/>
                          </a:solidFill>
                          <a:latin typeface="League Spartan"/>
                          <a:sym typeface="League Spartan"/>
                        </a:rPr>
                        <a:t>7</a:t>
                      </a:r>
                      <a:endParaRPr lang="en-US" sz="16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114300" marR="114300" marT="114300" marB="1143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endParaRPr lang="en-GB" sz="2000" kern="1200" dirty="0">
                        <a:solidFill>
                          <a:sysClr val="windowText" lastClr="000000"/>
                        </a:solidFill>
                        <a:latin typeface="League Spartan"/>
                      </a:endParaRP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GB" sz="1600" kern="1200" dirty="0">
                          <a:solidFill>
                            <a:sysClr val="windowText" lastClr="000000"/>
                          </a:solidFill>
                          <a:latin typeface="League Spartan"/>
                        </a:rPr>
                        <a:t>Owairaka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GB" sz="1600" kern="1200" dirty="0">
                          <a:solidFill>
                            <a:sysClr val="windowText" lastClr="000000"/>
                          </a:solidFill>
                          <a:latin typeface="League Spartan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64633"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r>
                        <a:rPr lang="en-US" sz="1600" dirty="0">
                          <a:solidFill>
                            <a:sysClr val="windowText" lastClr="000000"/>
                          </a:solidFill>
                          <a:latin typeface="League Spartan"/>
                          <a:sym typeface="League Spartan"/>
                        </a:rPr>
                        <a:t>8</a:t>
                      </a:r>
                      <a:endParaRPr lang="en-US" sz="16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114300" marR="114300" marT="114300" marB="1143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endParaRPr lang="en-GB" sz="2000" kern="1200" dirty="0">
                        <a:solidFill>
                          <a:sysClr val="windowText" lastClr="000000"/>
                        </a:solidFill>
                        <a:latin typeface="League Spartan"/>
                      </a:endParaRP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ts val="167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kern="1200" dirty="0">
                          <a:solidFill>
                            <a:sysClr val="windowText" lastClr="000000"/>
                          </a:solidFill>
                          <a:latin typeface="League Spartan"/>
                        </a:rPr>
                        <a:t>TTT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GB" sz="1600" kern="1200" dirty="0">
                          <a:solidFill>
                            <a:sysClr val="windowText" lastClr="000000"/>
                          </a:solidFill>
                          <a:latin typeface="League Spartan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2" name="Freeform 2">
            <a:extLst>
              <a:ext uri="{FF2B5EF4-FFF2-40B4-BE49-F238E27FC236}">
                <a16:creationId xmlns:a16="http://schemas.microsoft.com/office/drawing/2014/main" id="{741A02B6-7A5F-D066-E8D2-F695736AFF9A}"/>
              </a:ext>
            </a:extLst>
          </p:cNvPr>
          <p:cNvSpPr/>
          <p:nvPr/>
        </p:nvSpPr>
        <p:spPr>
          <a:xfrm>
            <a:off x="0" y="0"/>
            <a:ext cx="4006850" cy="1606861"/>
          </a:xfrm>
          <a:custGeom>
            <a:avLst/>
            <a:gdLst/>
            <a:ahLst/>
            <a:cxnLst/>
            <a:rect l="l" t="t" r="r" b="b"/>
            <a:pathLst>
              <a:path w="5590695" h="2246392">
                <a:moveTo>
                  <a:pt x="0" y="0"/>
                </a:moveTo>
                <a:lnTo>
                  <a:pt x="5590695" y="0"/>
                </a:lnTo>
                <a:lnTo>
                  <a:pt x="5590695" y="2246393"/>
                </a:lnTo>
                <a:lnTo>
                  <a:pt x="0" y="2246393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-226" r="-226"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5" name="TextBox 5">
            <a:extLst>
              <a:ext uri="{FF2B5EF4-FFF2-40B4-BE49-F238E27FC236}">
                <a16:creationId xmlns:a16="http://schemas.microsoft.com/office/drawing/2014/main" id="{F0CE155E-EC3B-3B7D-3B14-BDB8B3162468}"/>
              </a:ext>
            </a:extLst>
          </p:cNvPr>
          <p:cNvSpPr txBox="1"/>
          <p:nvPr/>
        </p:nvSpPr>
        <p:spPr>
          <a:xfrm>
            <a:off x="476272" y="1440250"/>
            <a:ext cx="6603955" cy="537819"/>
          </a:xfrm>
          <a:prstGeom prst="rect">
            <a:avLst/>
          </a:prstGeom>
          <a:solidFill>
            <a:srgbClr val="0070C0"/>
          </a:solidFill>
        </p:spPr>
        <p:txBody>
          <a:bodyPr lIns="50800" tIns="50800" rIns="50800" bIns="50800" rtlCol="0" anchor="ctr"/>
          <a:lstStyle/>
          <a:p>
            <a:pPr algn="ctr">
              <a:lnSpc>
                <a:spcPts val="2939"/>
              </a:lnSpc>
            </a:pPr>
            <a:r>
              <a:rPr lang="en-US" sz="2000" b="1" dirty="0">
                <a:solidFill>
                  <a:srgbClr val="000000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SENIOR LEAGUE AFTER ROUND 6 – SNR WOMEN</a:t>
            </a:r>
          </a:p>
        </p:txBody>
      </p:sp>
      <p:grpSp>
        <p:nvGrpSpPr>
          <p:cNvPr id="7" name="Group 7">
            <a:extLst>
              <a:ext uri="{FF2B5EF4-FFF2-40B4-BE49-F238E27FC236}">
                <a16:creationId xmlns:a16="http://schemas.microsoft.com/office/drawing/2014/main" id="{F824FC92-D9BF-0548-1526-C2C9DF0A37B8}"/>
              </a:ext>
            </a:extLst>
          </p:cNvPr>
          <p:cNvGrpSpPr/>
          <p:nvPr/>
        </p:nvGrpSpPr>
        <p:grpSpPr>
          <a:xfrm>
            <a:off x="4522602" y="-673099"/>
            <a:ext cx="2661434" cy="2191409"/>
            <a:chOff x="0" y="-207044"/>
            <a:chExt cx="953798" cy="785351"/>
          </a:xfrm>
        </p:grpSpPr>
        <p:sp>
          <p:nvSpPr>
            <p:cNvPr id="8" name="Freeform 8">
              <a:extLst>
                <a:ext uri="{FF2B5EF4-FFF2-40B4-BE49-F238E27FC236}">
                  <a16:creationId xmlns:a16="http://schemas.microsoft.com/office/drawing/2014/main" id="{0E2102FF-BDA4-C773-7AB0-CE3D198F0D5B}"/>
                </a:ext>
              </a:extLst>
            </p:cNvPr>
            <p:cNvSpPr/>
            <p:nvPr/>
          </p:nvSpPr>
          <p:spPr>
            <a:xfrm>
              <a:off x="0" y="113664"/>
              <a:ext cx="953798" cy="389308"/>
            </a:xfrm>
            <a:custGeom>
              <a:avLst/>
              <a:gdLst/>
              <a:ahLst/>
              <a:cxnLst/>
              <a:rect l="l" t="t" r="r" b="b"/>
              <a:pathLst>
                <a:path w="953798" h="769008">
                  <a:moveTo>
                    <a:pt x="0" y="0"/>
                  </a:moveTo>
                  <a:lnTo>
                    <a:pt x="953798" y="0"/>
                  </a:lnTo>
                  <a:lnTo>
                    <a:pt x="953798" y="769008"/>
                  </a:lnTo>
                  <a:lnTo>
                    <a:pt x="0" y="769008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9" name="TextBox 9">
              <a:extLst>
                <a:ext uri="{FF2B5EF4-FFF2-40B4-BE49-F238E27FC236}">
                  <a16:creationId xmlns:a16="http://schemas.microsoft.com/office/drawing/2014/main" id="{C0CF6DD8-2424-2323-922C-FE74044D7212}"/>
                </a:ext>
              </a:extLst>
            </p:cNvPr>
            <p:cNvSpPr txBox="1"/>
            <p:nvPr/>
          </p:nvSpPr>
          <p:spPr>
            <a:xfrm>
              <a:off x="142866" y="-207044"/>
              <a:ext cx="737325" cy="785351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8119"/>
                </a:lnSpc>
              </a:pPr>
              <a:r>
                <a:rPr lang="en-US" sz="4800" dirty="0">
                  <a:solidFill>
                    <a:srgbClr val="FFFFFF"/>
                  </a:solidFill>
                  <a:latin typeface="League Spartan"/>
                  <a:ea typeface="League Spartan"/>
                  <a:cs typeface="League Spartan"/>
                  <a:sym typeface="League Spartan"/>
                </a:rPr>
                <a:t>2026</a:t>
              </a:r>
            </a:p>
          </p:txBody>
        </p:sp>
      </p:grpSp>
      <p:pic>
        <p:nvPicPr>
          <p:cNvPr id="40" name="Picture 39">
            <a:extLst>
              <a:ext uri="{FF2B5EF4-FFF2-40B4-BE49-F238E27FC236}">
                <a16:creationId xmlns:a16="http://schemas.microsoft.com/office/drawing/2014/main" id="{620D6F92-6D9E-70D0-6D51-58FD0ABB86C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54650" y="911187"/>
            <a:ext cx="1266505" cy="515011"/>
          </a:xfrm>
          <a:prstGeom prst="rect">
            <a:avLst/>
          </a:prstGeom>
        </p:spPr>
      </p:pic>
      <p:pic>
        <p:nvPicPr>
          <p:cNvPr id="19" name="Picture 18" descr="A group of people doing sports&#10;&#10;Description automatically generated with medium confidence">
            <a:extLst>
              <a:ext uri="{FF2B5EF4-FFF2-40B4-BE49-F238E27FC236}">
                <a16:creationId xmlns:a16="http://schemas.microsoft.com/office/drawing/2014/main" id="{7B68A011-941F-F19B-4F7F-D0249CF46E56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75706" y="3996345"/>
            <a:ext cx="745560" cy="364012"/>
          </a:xfrm>
          <a:prstGeom prst="rect">
            <a:avLst/>
          </a:prstGeom>
        </p:spPr>
      </p:pic>
      <p:pic>
        <p:nvPicPr>
          <p:cNvPr id="20" name="Picture 19" descr="A red rooster and blue text&#10;&#10;Description automatically generated">
            <a:extLst>
              <a:ext uri="{FF2B5EF4-FFF2-40B4-BE49-F238E27FC236}">
                <a16:creationId xmlns:a16="http://schemas.microsoft.com/office/drawing/2014/main" id="{34EFB192-4333-FC2A-94D4-E45A6F1667C2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43820" y="5022415"/>
            <a:ext cx="484100" cy="485307"/>
          </a:xfrm>
          <a:prstGeom prst="rect">
            <a:avLst/>
          </a:prstGeom>
        </p:spPr>
      </p:pic>
      <p:pic>
        <p:nvPicPr>
          <p:cNvPr id="21" name="Picture 20" descr="A blue background with white text&#10;&#10;Description automatically generated">
            <a:extLst>
              <a:ext uri="{FF2B5EF4-FFF2-40B4-BE49-F238E27FC236}">
                <a16:creationId xmlns:a16="http://schemas.microsoft.com/office/drawing/2014/main" id="{22757502-9BC7-49CE-CF59-8A12497F46FA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13321" y="2986145"/>
            <a:ext cx="436294" cy="376564"/>
          </a:xfrm>
          <a:prstGeom prst="rect">
            <a:avLst/>
          </a:prstGeom>
        </p:spPr>
      </p:pic>
      <p:pic>
        <p:nvPicPr>
          <p:cNvPr id="22" name="Picture 21" descr="A white silhouette of a person running&#10;&#10;Description automatically generated">
            <a:extLst>
              <a:ext uri="{FF2B5EF4-FFF2-40B4-BE49-F238E27FC236}">
                <a16:creationId xmlns:a16="http://schemas.microsoft.com/office/drawing/2014/main" id="{019D2B8F-86FB-2025-AA61-AFCF15046EEE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10691" y="4546230"/>
            <a:ext cx="550358" cy="432161"/>
          </a:xfrm>
          <a:prstGeom prst="rect">
            <a:avLst/>
          </a:prstGeom>
        </p:spPr>
      </p:pic>
      <p:pic>
        <p:nvPicPr>
          <p:cNvPr id="23" name="Picture 22" descr="A blue oval with a couple of people running&#10;&#10;Description automatically generated">
            <a:extLst>
              <a:ext uri="{FF2B5EF4-FFF2-40B4-BE49-F238E27FC236}">
                <a16:creationId xmlns:a16="http://schemas.microsoft.com/office/drawing/2014/main" id="{D5008257-19B8-D39E-A15B-EE2DB03A8459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37166" y="3398373"/>
            <a:ext cx="430437" cy="430437"/>
          </a:xfrm>
          <a:prstGeom prst="rect">
            <a:avLst/>
          </a:prstGeom>
        </p:spPr>
      </p:pic>
      <p:pic>
        <p:nvPicPr>
          <p:cNvPr id="30" name="Picture 29">
            <a:extLst>
              <a:ext uri="{FF2B5EF4-FFF2-40B4-BE49-F238E27FC236}">
                <a16:creationId xmlns:a16="http://schemas.microsoft.com/office/drawing/2014/main" id="{08557E2E-88C3-5546-E4F7-30C62AB0FA80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 rot="21402366">
            <a:off x="2081562" y="5562583"/>
            <a:ext cx="388518" cy="393483"/>
          </a:xfrm>
          <a:prstGeom prst="rect">
            <a:avLst/>
          </a:prstGeom>
        </p:spPr>
      </p:pic>
      <p:pic>
        <p:nvPicPr>
          <p:cNvPr id="36" name="Picture 35" descr="A logo with a rat and text&#10;&#10;Description automatically generated with medium confidence">
            <a:extLst>
              <a:ext uri="{FF2B5EF4-FFF2-40B4-BE49-F238E27FC236}">
                <a16:creationId xmlns:a16="http://schemas.microsoft.com/office/drawing/2014/main" id="{B81E6CC3-48DF-3C77-4FC8-34A2E8955D7A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70579" y="2489161"/>
            <a:ext cx="699629" cy="349815"/>
          </a:xfrm>
          <a:prstGeom prst="rect">
            <a:avLst/>
          </a:prstGeom>
        </p:spPr>
      </p:pic>
      <p:pic>
        <p:nvPicPr>
          <p:cNvPr id="10" name="Picture 9" descr="An orange cartoon character with black text&#10;&#10;Description automatically generated">
            <a:extLst>
              <a:ext uri="{FF2B5EF4-FFF2-40B4-BE49-F238E27FC236}">
                <a16:creationId xmlns:a16="http://schemas.microsoft.com/office/drawing/2014/main" id="{2A93FAA5-268F-CE49-FB65-895A77C2784A}"/>
              </a:ext>
            </a:extLst>
          </p:cNvPr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57475" y="3035368"/>
            <a:ext cx="609600" cy="304800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2072B7BA-84DD-8FAD-5E78-5E3C147C3753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1330992" y="14204126"/>
            <a:ext cx="395876" cy="176432"/>
          </a:xfrm>
          <a:prstGeom prst="rect">
            <a:avLst/>
          </a:prstGeom>
        </p:spPr>
      </p:pic>
      <p:sp>
        <p:nvSpPr>
          <p:cNvPr id="15" name="TextBox 5">
            <a:extLst>
              <a:ext uri="{FF2B5EF4-FFF2-40B4-BE49-F238E27FC236}">
                <a16:creationId xmlns:a16="http://schemas.microsoft.com/office/drawing/2014/main" id="{DECCE45C-0000-5904-D353-A9F5E8B69D49}"/>
              </a:ext>
            </a:extLst>
          </p:cNvPr>
          <p:cNvSpPr txBox="1"/>
          <p:nvPr/>
        </p:nvSpPr>
        <p:spPr>
          <a:xfrm>
            <a:off x="490905" y="6135457"/>
            <a:ext cx="6603955" cy="537819"/>
          </a:xfrm>
          <a:prstGeom prst="rect">
            <a:avLst/>
          </a:prstGeom>
          <a:solidFill>
            <a:srgbClr val="0070C0"/>
          </a:solidFill>
        </p:spPr>
        <p:txBody>
          <a:bodyPr lIns="50800" tIns="50800" rIns="50800" bIns="50800" rtlCol="0" anchor="ctr"/>
          <a:lstStyle/>
          <a:p>
            <a:pPr algn="ctr">
              <a:lnSpc>
                <a:spcPts val="2939"/>
              </a:lnSpc>
            </a:pPr>
            <a:r>
              <a:rPr lang="en-US" sz="2000" b="1" dirty="0">
                <a:solidFill>
                  <a:srgbClr val="000000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SENIOR LEAGUE AFTER ROUND 6 – SNR MEN</a:t>
            </a:r>
          </a:p>
        </p:txBody>
      </p:sp>
      <p:graphicFrame>
        <p:nvGraphicFramePr>
          <p:cNvPr id="16" name="Table 6">
            <a:extLst>
              <a:ext uri="{FF2B5EF4-FFF2-40B4-BE49-F238E27FC236}">
                <a16:creationId xmlns:a16="http://schemas.microsoft.com/office/drawing/2014/main" id="{6FA1D54E-2703-1EDC-111D-0B468C1C1F7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30753704"/>
              </p:ext>
            </p:extLst>
          </p:nvPr>
        </p:nvGraphicFramePr>
        <p:xfrm>
          <a:off x="490905" y="6711370"/>
          <a:ext cx="6606186" cy="3861304"/>
        </p:xfrm>
        <a:graphic>
          <a:graphicData uri="http://schemas.openxmlformats.org/drawingml/2006/table">
            <a:tbl>
              <a:tblPr/>
              <a:tblGrid>
                <a:gridCol w="137951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87486">
                  <a:extLst>
                    <a:ext uri="{9D8B030D-6E8A-4147-A177-3AD203B41FA5}">
                      <a16:colId xmlns:a16="http://schemas.microsoft.com/office/drawing/2014/main" val="3489520054"/>
                    </a:ext>
                  </a:extLst>
                </a:gridCol>
                <a:gridCol w="260278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3640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83030"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r>
                        <a:rPr lang="en-US" sz="1600" b="1" dirty="0">
                          <a:solidFill>
                            <a:sysClr val="windowText" lastClr="000000"/>
                          </a:solidFill>
                          <a:latin typeface="League Spartan"/>
                          <a:sym typeface="League Spartan"/>
                        </a:rPr>
                        <a:t>POSITION</a:t>
                      </a:r>
                      <a:endParaRPr lang="en-US" sz="16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114300" marR="114300" marT="114300" marB="1143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67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>
                          <a:solidFill>
                            <a:sysClr val="windowText" lastClr="000000"/>
                          </a:solidFill>
                          <a:latin typeface="League Spartan"/>
                          <a:sym typeface="League Spartan"/>
                        </a:rPr>
                        <a:t>CLUB</a:t>
                      </a:r>
                      <a:endParaRPr lang="en-US" sz="16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114300" marR="114300" marT="114300" marB="1143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6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114300" marR="114300" marT="114300" marB="1143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US" sz="1600" b="1" kern="1200" dirty="0">
                          <a:solidFill>
                            <a:sysClr val="windowText" lastClr="000000"/>
                          </a:solidFill>
                          <a:latin typeface="League Spartan"/>
                          <a:ea typeface="+mn-ea"/>
                          <a:cs typeface="+mn-cs"/>
                        </a:rPr>
                        <a:t>POINTS</a:t>
                      </a:r>
                    </a:p>
                  </a:txBody>
                  <a:tcPr marL="114300" marR="114300" marT="114300" marB="1143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27259"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r>
                        <a:rPr lang="en-US" sz="1600" dirty="0">
                          <a:solidFill>
                            <a:sysClr val="windowText" lastClr="000000"/>
                          </a:solidFill>
                          <a:latin typeface="League Spartan"/>
                          <a:ea typeface="League Spartan"/>
                          <a:cs typeface="League Spartan"/>
                          <a:sym typeface="League Spartan"/>
                        </a:rPr>
                        <a:t>1</a:t>
                      </a:r>
                      <a:endParaRPr lang="en-US" sz="16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114300" marR="114300" marT="114300" marB="1143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endParaRPr lang="en-GB" sz="2000" kern="1200" dirty="0">
                        <a:solidFill>
                          <a:sysClr val="windowText" lastClr="000000"/>
                        </a:solidFill>
                        <a:latin typeface="League Spartan"/>
                      </a:endParaRP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GB" sz="1600" kern="1200" dirty="0">
                          <a:solidFill>
                            <a:sysClr val="windowText" lastClr="000000"/>
                          </a:solidFill>
                          <a:latin typeface="League Spartan"/>
                        </a:rPr>
                        <a:t>North Harbour Bays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GB" sz="1600" kern="1200" dirty="0">
                          <a:solidFill>
                            <a:sysClr val="windowText" lastClr="000000"/>
                          </a:solidFill>
                          <a:latin typeface="League Spartan"/>
                          <a:ea typeface="+mn-ea"/>
                          <a:cs typeface="+mn-cs"/>
                        </a:rPr>
                        <a:t>28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56568"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r>
                        <a:rPr lang="en-US" sz="1600" dirty="0">
                          <a:solidFill>
                            <a:sysClr val="windowText" lastClr="000000"/>
                          </a:solidFill>
                          <a:latin typeface="League Spartan"/>
                          <a:sym typeface="League Spartan"/>
                        </a:rPr>
                        <a:t>2</a:t>
                      </a:r>
                      <a:endParaRPr lang="en-US" sz="16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114300" marR="114300" marT="114300" marB="1143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endParaRPr lang="en-GB" sz="2000" kern="1200" dirty="0">
                        <a:solidFill>
                          <a:sysClr val="windowText" lastClr="000000"/>
                        </a:solidFill>
                        <a:latin typeface="League Spartan"/>
                      </a:endParaRP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ts val="167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kern="1200" dirty="0">
                          <a:solidFill>
                            <a:sysClr val="windowText" lastClr="000000"/>
                          </a:solidFill>
                          <a:latin typeface="League Spartan"/>
                        </a:rPr>
                        <a:t>Whippets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GB" sz="1600" kern="1200" dirty="0">
                          <a:solidFill>
                            <a:sysClr val="windowText" lastClr="000000"/>
                          </a:solidFill>
                          <a:latin typeface="League Spartan"/>
                          <a:ea typeface="+mn-ea"/>
                          <a:cs typeface="+mn-cs"/>
                        </a:rPr>
                        <a:t>15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14889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67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>
                          <a:solidFill>
                            <a:sysClr val="windowText" lastClr="000000"/>
                          </a:solidFill>
                          <a:latin typeface="League Spartan"/>
                          <a:sym typeface="League Spartan"/>
                        </a:rPr>
                        <a:t>3=</a:t>
                      </a:r>
                      <a:endParaRPr lang="en-US" sz="16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114300" marR="114300" marT="114300" marB="1143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endParaRPr lang="en-GB" sz="2000" kern="1200" dirty="0">
                        <a:solidFill>
                          <a:sysClr val="windowText" lastClr="000000"/>
                        </a:solidFill>
                        <a:latin typeface="League Spartan"/>
                      </a:endParaRP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ts val="167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kern="1200" dirty="0">
                          <a:solidFill>
                            <a:sysClr val="windowText" lastClr="000000"/>
                          </a:solidFill>
                          <a:latin typeface="League Spartan"/>
                        </a:rPr>
                        <a:t>ACA &amp; Owairaka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GB" sz="1600" kern="1200" dirty="0">
                          <a:solidFill>
                            <a:sysClr val="windowText" lastClr="000000"/>
                          </a:solidFill>
                          <a:latin typeface="League Spartan"/>
                          <a:ea typeface="+mn-ea"/>
                          <a:cs typeface="+mn-cs"/>
                        </a:rPr>
                        <a:t>14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73306"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r>
                        <a:rPr lang="en-US" sz="1600" dirty="0">
                          <a:solidFill>
                            <a:sysClr val="windowText" lastClr="000000"/>
                          </a:solidFill>
                          <a:latin typeface="League Spartan"/>
                          <a:sym typeface="League Spartan"/>
                        </a:rPr>
                        <a:t>5</a:t>
                      </a:r>
                      <a:endParaRPr lang="en-US" sz="16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114300" marR="114300" marT="114300" marB="1143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endParaRPr lang="en-GB" sz="2000" kern="1200" dirty="0">
                        <a:solidFill>
                          <a:sysClr val="windowText" lastClr="000000"/>
                        </a:solidFill>
                        <a:latin typeface="League Spartan"/>
                      </a:endParaRP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GB" sz="1600" kern="1200" dirty="0">
                          <a:solidFill>
                            <a:sysClr val="windowText" lastClr="000000"/>
                          </a:solidFill>
                          <a:latin typeface="League Spartan"/>
                        </a:rPr>
                        <a:t>Pakuranga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GB" sz="1600" kern="1200" dirty="0">
                          <a:solidFill>
                            <a:sysClr val="windowText" lastClr="000000"/>
                          </a:solidFill>
                          <a:latin typeface="League Spartan"/>
                          <a:ea typeface="+mn-ea"/>
                          <a:cs typeface="+mn-cs"/>
                        </a:rPr>
                        <a:t>13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53126"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r>
                        <a:rPr lang="en-US" sz="1600" dirty="0">
                          <a:solidFill>
                            <a:sysClr val="windowText" lastClr="000000"/>
                          </a:solidFill>
                          <a:latin typeface="League Spartan"/>
                          <a:ea typeface="League Spartan"/>
                          <a:cs typeface="League Spartan"/>
                          <a:sym typeface="League Spartan"/>
                        </a:rPr>
                        <a:t>6=</a:t>
                      </a:r>
                      <a:endParaRPr lang="en-US" sz="16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114300" marR="114300" marT="114300" marB="1143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endParaRPr lang="en-GB" sz="2000" kern="1200" dirty="0">
                        <a:solidFill>
                          <a:sysClr val="windowText" lastClr="000000"/>
                        </a:solidFill>
                        <a:latin typeface="League Spartan"/>
                      </a:endParaRP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GB" sz="1600" kern="1200" dirty="0">
                          <a:solidFill>
                            <a:sysClr val="windowText" lastClr="000000"/>
                          </a:solidFill>
                          <a:latin typeface="League Spartan"/>
                        </a:rPr>
                        <a:t>Night Ninjas &amp; Oratia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GB" sz="1600" kern="1200" dirty="0">
                          <a:solidFill>
                            <a:sysClr val="windowText" lastClr="000000"/>
                          </a:solidFill>
                          <a:latin typeface="League Spartan"/>
                          <a:ea typeface="+mn-ea"/>
                          <a:cs typeface="+mn-cs"/>
                        </a:rPr>
                        <a:t>7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53126"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r>
                        <a:rPr lang="en-US" sz="1600" dirty="0">
                          <a:solidFill>
                            <a:sysClr val="windowText" lastClr="000000"/>
                          </a:solidFill>
                          <a:latin typeface="League Spartan"/>
                          <a:sym typeface="League Spartan"/>
                        </a:rPr>
                        <a:t> </a:t>
                      </a:r>
                      <a:endParaRPr lang="en-US" sz="16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114300" marR="114300" marT="114300" marB="1143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endParaRPr lang="en-GB" sz="2000" kern="1200" dirty="0">
                        <a:solidFill>
                          <a:sysClr val="windowText" lastClr="000000"/>
                        </a:solidFill>
                        <a:latin typeface="League Spartan"/>
                      </a:endParaRP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endParaRPr lang="en-GB" sz="1600" kern="1200" dirty="0">
                        <a:solidFill>
                          <a:sysClr val="windowText" lastClr="000000"/>
                        </a:solidFill>
                        <a:latin typeface="League Spartan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endParaRPr lang="en-GB" sz="1600" kern="1200" dirty="0">
                        <a:solidFill>
                          <a:sysClr val="windowText" lastClr="000000"/>
                        </a:solidFill>
                        <a:latin typeface="League Spartan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36273447"/>
                  </a:ext>
                </a:extLst>
              </a:tr>
            </a:tbl>
          </a:graphicData>
        </a:graphic>
      </p:graphicFrame>
      <p:pic>
        <p:nvPicPr>
          <p:cNvPr id="17" name="Picture 16" descr="A blue background with white text&#10;&#10;Description automatically generated">
            <a:extLst>
              <a:ext uri="{FF2B5EF4-FFF2-40B4-BE49-F238E27FC236}">
                <a16:creationId xmlns:a16="http://schemas.microsoft.com/office/drawing/2014/main" id="{B6B8FEB3-E9F4-DC60-7190-88FCB95CF457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57699" y="8405795"/>
            <a:ext cx="436294" cy="376564"/>
          </a:xfrm>
          <a:prstGeom prst="rect">
            <a:avLst/>
          </a:prstGeom>
        </p:spPr>
      </p:pic>
      <p:pic>
        <p:nvPicPr>
          <p:cNvPr id="24" name="Picture 23" descr="A group of people doing sports&#10;&#10;Description automatically generated with medium confidence">
            <a:extLst>
              <a:ext uri="{FF2B5EF4-FFF2-40B4-BE49-F238E27FC236}">
                <a16:creationId xmlns:a16="http://schemas.microsoft.com/office/drawing/2014/main" id="{EA7C8300-B3BA-18FC-7E49-8D79B731AD84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7667" y="9036179"/>
            <a:ext cx="745560" cy="364012"/>
          </a:xfrm>
          <a:prstGeom prst="rect">
            <a:avLst/>
          </a:prstGeom>
        </p:spPr>
      </p:pic>
      <p:pic>
        <p:nvPicPr>
          <p:cNvPr id="25" name="Picture 24" descr="An orange cartoon character with black text&#10;&#10;Description automatically generated">
            <a:extLst>
              <a:ext uri="{FF2B5EF4-FFF2-40B4-BE49-F238E27FC236}">
                <a16:creationId xmlns:a16="http://schemas.microsoft.com/office/drawing/2014/main" id="{713C494C-5B28-B8C1-EEC1-DDB74E8A8C8C}"/>
              </a:ext>
            </a:extLst>
          </p:cNvPr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9608" y="9526826"/>
            <a:ext cx="609600" cy="304800"/>
          </a:xfrm>
          <a:prstGeom prst="rect">
            <a:avLst/>
          </a:prstGeom>
        </p:spPr>
      </p:pic>
      <p:pic>
        <p:nvPicPr>
          <p:cNvPr id="26" name="Picture 25" descr="A blue oval with a couple of people running&#10;&#10;Description automatically generated">
            <a:extLst>
              <a:ext uri="{FF2B5EF4-FFF2-40B4-BE49-F238E27FC236}">
                <a16:creationId xmlns:a16="http://schemas.microsoft.com/office/drawing/2014/main" id="{8D22882D-B27A-2060-F2F7-3501C765D21D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13321" y="9508122"/>
            <a:ext cx="432161" cy="432161"/>
          </a:xfrm>
          <a:prstGeom prst="rect">
            <a:avLst/>
          </a:prstGeom>
        </p:spPr>
      </p:pic>
      <p:pic>
        <p:nvPicPr>
          <p:cNvPr id="27" name="Picture 26" descr="A red rooster and blue text&#10;&#10;Description automatically generated">
            <a:extLst>
              <a:ext uri="{FF2B5EF4-FFF2-40B4-BE49-F238E27FC236}">
                <a16:creationId xmlns:a16="http://schemas.microsoft.com/office/drawing/2014/main" id="{CA8FA710-DB87-4FD0-6EB6-5A00EB291ECE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20393" y="8351423"/>
            <a:ext cx="484100" cy="485307"/>
          </a:xfrm>
          <a:prstGeom prst="rect">
            <a:avLst/>
          </a:prstGeom>
        </p:spPr>
      </p:pic>
      <p:pic>
        <p:nvPicPr>
          <p:cNvPr id="28" name="Picture 27" descr="A logo with a rat and text&#10;&#10;Description automatically generated with medium confidence">
            <a:extLst>
              <a:ext uri="{FF2B5EF4-FFF2-40B4-BE49-F238E27FC236}">
                <a16:creationId xmlns:a16="http://schemas.microsoft.com/office/drawing/2014/main" id="{FFC27B82-D57C-8994-6090-27415D96E0B6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13598" y="7280885"/>
            <a:ext cx="699629" cy="349815"/>
          </a:xfrm>
          <a:prstGeom prst="rect">
            <a:avLst/>
          </a:prstGeom>
        </p:spPr>
      </p:pic>
      <p:pic>
        <p:nvPicPr>
          <p:cNvPr id="29" name="Picture 28" descr="A pink and black logo&#10;&#10;Description automatically generated">
            <a:extLst>
              <a:ext uri="{FF2B5EF4-FFF2-40B4-BE49-F238E27FC236}">
                <a16:creationId xmlns:a16="http://schemas.microsoft.com/office/drawing/2014/main" id="{B98C5E91-978D-5E7E-AA29-811A621C6D5E}"/>
              </a:ext>
            </a:extLst>
          </p:cNvPr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1662" y="7889413"/>
            <a:ext cx="1101565" cy="1935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2785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3101F43-0A41-E9C0-FDEC-755F7636E1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8" name="Table 6">
            <a:extLst>
              <a:ext uri="{FF2B5EF4-FFF2-40B4-BE49-F238E27FC236}">
                <a16:creationId xmlns:a16="http://schemas.microsoft.com/office/drawing/2014/main" id="{EE148C9A-57CD-E28A-02E6-3259270F36D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94662881"/>
              </p:ext>
            </p:extLst>
          </p:nvPr>
        </p:nvGraphicFramePr>
        <p:xfrm>
          <a:off x="506386" y="2414980"/>
          <a:ext cx="6606186" cy="4199776"/>
        </p:xfrm>
        <a:graphic>
          <a:graphicData uri="http://schemas.openxmlformats.org/drawingml/2006/table">
            <a:tbl>
              <a:tblPr/>
              <a:tblGrid>
                <a:gridCol w="137951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87486">
                  <a:extLst>
                    <a:ext uri="{9D8B030D-6E8A-4147-A177-3AD203B41FA5}">
                      <a16:colId xmlns:a16="http://schemas.microsoft.com/office/drawing/2014/main" val="3489520054"/>
                    </a:ext>
                  </a:extLst>
                </a:gridCol>
                <a:gridCol w="260278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3640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97097"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r>
                        <a:rPr lang="en-US" sz="1600" b="1" dirty="0">
                          <a:solidFill>
                            <a:sysClr val="windowText" lastClr="000000"/>
                          </a:solidFill>
                          <a:latin typeface="League Spartan"/>
                          <a:sym typeface="League Spartan"/>
                        </a:rPr>
                        <a:t>POSITION</a:t>
                      </a:r>
                      <a:endParaRPr lang="en-US" sz="16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114300" marR="114300" marT="114300" marB="1143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67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>
                          <a:solidFill>
                            <a:sysClr val="windowText" lastClr="000000"/>
                          </a:solidFill>
                          <a:latin typeface="League Spartan"/>
                          <a:sym typeface="League Spartan"/>
                        </a:rPr>
                        <a:t>CLUB</a:t>
                      </a:r>
                      <a:endParaRPr lang="en-US" sz="16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114300" marR="114300" marT="114300" marB="1143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6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114300" marR="114300" marT="114300" marB="1143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US" sz="1600" b="1" kern="1200" dirty="0">
                          <a:solidFill>
                            <a:sysClr val="windowText" lastClr="000000"/>
                          </a:solidFill>
                          <a:latin typeface="League Spartan"/>
                          <a:ea typeface="+mn-ea"/>
                          <a:cs typeface="+mn-cs"/>
                        </a:rPr>
                        <a:t>POINTS</a:t>
                      </a:r>
                    </a:p>
                  </a:txBody>
                  <a:tcPr marL="114300" marR="114300" marT="114300" marB="1143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29623"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r>
                        <a:rPr lang="en-US" sz="1600" dirty="0">
                          <a:solidFill>
                            <a:sysClr val="windowText" lastClr="000000"/>
                          </a:solidFill>
                          <a:latin typeface="League Spartan"/>
                          <a:ea typeface="League Spartan"/>
                          <a:cs typeface="League Spartan"/>
                          <a:sym typeface="League Spartan"/>
                        </a:rPr>
                        <a:t>1</a:t>
                      </a:r>
                      <a:endParaRPr lang="en-US" sz="16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114300" marR="114300" marT="114300" marB="1143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endParaRPr lang="en-GB" sz="2000" kern="1200" dirty="0">
                        <a:solidFill>
                          <a:sysClr val="windowText" lastClr="000000"/>
                        </a:solidFill>
                        <a:latin typeface="League Spartan"/>
                      </a:endParaRP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GB" sz="1600" kern="1200" dirty="0">
                          <a:solidFill>
                            <a:sysClr val="windowText" lastClr="000000"/>
                          </a:solidFill>
                          <a:latin typeface="League Spartan"/>
                        </a:rPr>
                        <a:t>Owairaka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GB" sz="1600" kern="1200" dirty="0">
                          <a:solidFill>
                            <a:sysClr val="windowText" lastClr="000000"/>
                          </a:solidFill>
                          <a:latin typeface="League Spartan"/>
                          <a:ea typeface="+mn-ea"/>
                          <a:cs typeface="+mn-cs"/>
                        </a:rPr>
                        <a:t>30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83585"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r>
                        <a:rPr lang="en-US" sz="1600" dirty="0">
                          <a:solidFill>
                            <a:sysClr val="windowText" lastClr="000000"/>
                          </a:solidFill>
                          <a:latin typeface="League Spartan"/>
                          <a:sym typeface="League Spartan"/>
                        </a:rPr>
                        <a:t>2</a:t>
                      </a:r>
                      <a:endParaRPr lang="en-US" sz="16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114300" marR="114300" marT="114300" marB="1143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endParaRPr lang="en-GB" sz="2000" kern="1200" dirty="0">
                        <a:solidFill>
                          <a:sysClr val="windowText" lastClr="000000"/>
                        </a:solidFill>
                        <a:latin typeface="League Spartan"/>
                      </a:endParaRP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ts val="167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kern="1200" dirty="0">
                          <a:solidFill>
                            <a:sysClr val="windowText" lastClr="000000"/>
                          </a:solidFill>
                          <a:latin typeface="League Spartan"/>
                        </a:rPr>
                        <a:t>Night Ninjas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GB" sz="1600" kern="1200" dirty="0">
                          <a:solidFill>
                            <a:sysClr val="windowText" lastClr="000000"/>
                          </a:solidFill>
                          <a:latin typeface="League Spartan"/>
                          <a:ea typeface="+mn-ea"/>
                          <a:cs typeface="+mn-cs"/>
                        </a:rPr>
                        <a:t>22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83585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67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>
                          <a:solidFill>
                            <a:sysClr val="windowText" lastClr="000000"/>
                          </a:solidFill>
                          <a:latin typeface="League Spartan"/>
                          <a:sym typeface="League Spartan"/>
                        </a:rPr>
                        <a:t>3</a:t>
                      </a:r>
                      <a:endParaRPr lang="en-US" sz="16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114300" marR="114300" marT="114300" marB="1143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endParaRPr lang="en-GB" sz="2000" kern="1200" dirty="0">
                        <a:solidFill>
                          <a:sysClr val="windowText" lastClr="000000"/>
                        </a:solidFill>
                        <a:latin typeface="League Spartan"/>
                      </a:endParaRP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ts val="167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kern="1200" dirty="0">
                          <a:solidFill>
                            <a:sysClr val="windowText" lastClr="000000"/>
                          </a:solidFill>
                          <a:latin typeface="League Spartan"/>
                        </a:rPr>
                        <a:t>ACA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GB" sz="1600" kern="1200" dirty="0">
                          <a:solidFill>
                            <a:sysClr val="windowText" lastClr="000000"/>
                          </a:solidFill>
                          <a:latin typeface="League Spartan"/>
                          <a:ea typeface="+mn-ea"/>
                          <a:cs typeface="+mn-cs"/>
                        </a:rPr>
                        <a:t>15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91063"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r>
                        <a:rPr lang="en-US" sz="1600" dirty="0">
                          <a:solidFill>
                            <a:sysClr val="windowText" lastClr="000000"/>
                          </a:solidFill>
                          <a:latin typeface="League Spartan"/>
                          <a:sym typeface="League Spartan"/>
                        </a:rPr>
                        <a:t>4</a:t>
                      </a:r>
                      <a:endParaRPr lang="en-US" sz="16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114300" marR="114300" marT="114300" marB="1143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endParaRPr lang="en-GB" sz="2000" kern="1200" dirty="0">
                        <a:solidFill>
                          <a:sysClr val="windowText" lastClr="000000"/>
                        </a:solidFill>
                        <a:latin typeface="League Spartan"/>
                      </a:endParaRP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GB" sz="1600" kern="1200" dirty="0">
                          <a:solidFill>
                            <a:sysClr val="windowText" lastClr="000000"/>
                          </a:solidFill>
                          <a:latin typeface="League Spartan"/>
                        </a:rPr>
                        <a:t>Pakuranga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GB" sz="1600" kern="1200" dirty="0">
                          <a:solidFill>
                            <a:sysClr val="windowText" lastClr="000000"/>
                          </a:solidFill>
                          <a:latin typeface="League Spartan"/>
                          <a:ea typeface="+mn-ea"/>
                          <a:cs typeface="+mn-cs"/>
                        </a:rPr>
                        <a:t>8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90815"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r>
                        <a:rPr lang="en-US" sz="1600" dirty="0">
                          <a:solidFill>
                            <a:sysClr val="windowText" lastClr="000000"/>
                          </a:solidFill>
                          <a:latin typeface="League Spartan"/>
                          <a:sym typeface="League Spartan"/>
                        </a:rPr>
                        <a:t>5</a:t>
                      </a:r>
                      <a:endParaRPr lang="en-US" sz="16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114300" marR="114300" marT="114300" marB="1143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endParaRPr lang="en-GB" sz="2000" kern="1200" dirty="0">
                        <a:solidFill>
                          <a:sysClr val="windowText" lastClr="000000"/>
                        </a:solidFill>
                        <a:latin typeface="League Spartan"/>
                      </a:endParaRP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GB" sz="1600" kern="1200" dirty="0">
                          <a:solidFill>
                            <a:sysClr val="windowText" lastClr="000000"/>
                          </a:solidFill>
                          <a:latin typeface="League Spartan"/>
                        </a:rPr>
                        <a:t>TTT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GB" sz="1600" kern="1200" dirty="0">
                          <a:solidFill>
                            <a:sysClr val="windowText" lastClr="000000"/>
                          </a:solidFill>
                          <a:latin typeface="League Spartan"/>
                          <a:ea typeface="+mn-ea"/>
                          <a:cs typeface="+mn-cs"/>
                        </a:rPr>
                        <a:t>6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62004"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r>
                        <a:rPr lang="en-US" sz="1600" dirty="0">
                          <a:solidFill>
                            <a:sysClr val="windowText" lastClr="000000"/>
                          </a:solidFill>
                          <a:latin typeface="League Spartan"/>
                          <a:sym typeface="League Spartan"/>
                        </a:rPr>
                        <a:t>6</a:t>
                      </a:r>
                      <a:endParaRPr lang="en-US" sz="16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114300" marR="114300" marT="114300" marB="1143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endParaRPr lang="en-GB" sz="2000" kern="1200" dirty="0">
                        <a:solidFill>
                          <a:sysClr val="windowText" lastClr="000000"/>
                        </a:solidFill>
                        <a:latin typeface="League Spartan"/>
                      </a:endParaRP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GB" sz="1600" kern="1200" dirty="0">
                          <a:solidFill>
                            <a:sysClr val="windowText" lastClr="000000"/>
                          </a:solidFill>
                          <a:latin typeface="League Spartan"/>
                        </a:rPr>
                        <a:t>University of Auckland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GB" sz="1600" kern="1200" dirty="0">
                          <a:solidFill>
                            <a:sysClr val="windowText" lastClr="000000"/>
                          </a:solidFill>
                          <a:latin typeface="League Spartan"/>
                          <a:ea typeface="+mn-ea"/>
                          <a:cs typeface="+mn-cs"/>
                        </a:rPr>
                        <a:t>3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62004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67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>
                          <a:solidFill>
                            <a:sysClr val="windowText" lastClr="000000"/>
                          </a:solidFill>
                          <a:latin typeface="League Spartan"/>
                          <a:sym typeface="League Spartan"/>
                        </a:rPr>
                        <a:t>7</a:t>
                      </a:r>
                      <a:endParaRPr lang="en-US" sz="16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114300" marR="114300" marT="114300" marB="1143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endParaRPr lang="en-GB" sz="2000" kern="1200" dirty="0">
                        <a:solidFill>
                          <a:sysClr val="windowText" lastClr="000000"/>
                        </a:solidFill>
                        <a:latin typeface="League Spartan"/>
                      </a:endParaRP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GB" sz="1600" kern="1200" dirty="0">
                          <a:solidFill>
                            <a:sysClr val="windowText" lastClr="000000"/>
                          </a:solidFill>
                          <a:latin typeface="League Spartan"/>
                        </a:rPr>
                        <a:t>Wesley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GB" sz="1600" kern="1200" dirty="0">
                          <a:solidFill>
                            <a:sysClr val="windowText" lastClr="000000"/>
                          </a:solidFill>
                          <a:latin typeface="League Spartan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56019971"/>
                  </a:ext>
                </a:extLst>
              </a:tr>
            </a:tbl>
          </a:graphicData>
        </a:graphic>
      </p:graphicFrame>
      <p:sp>
        <p:nvSpPr>
          <p:cNvPr id="2" name="Freeform 2">
            <a:extLst>
              <a:ext uri="{FF2B5EF4-FFF2-40B4-BE49-F238E27FC236}">
                <a16:creationId xmlns:a16="http://schemas.microsoft.com/office/drawing/2014/main" id="{40EB0D80-64EF-9026-9137-7AECA74C81A6}"/>
              </a:ext>
            </a:extLst>
          </p:cNvPr>
          <p:cNvSpPr/>
          <p:nvPr/>
        </p:nvSpPr>
        <p:spPr>
          <a:xfrm>
            <a:off x="0" y="0"/>
            <a:ext cx="4006850" cy="1606861"/>
          </a:xfrm>
          <a:custGeom>
            <a:avLst/>
            <a:gdLst/>
            <a:ahLst/>
            <a:cxnLst/>
            <a:rect l="l" t="t" r="r" b="b"/>
            <a:pathLst>
              <a:path w="5590695" h="2246392">
                <a:moveTo>
                  <a:pt x="0" y="0"/>
                </a:moveTo>
                <a:lnTo>
                  <a:pt x="5590695" y="0"/>
                </a:lnTo>
                <a:lnTo>
                  <a:pt x="5590695" y="2246393"/>
                </a:lnTo>
                <a:lnTo>
                  <a:pt x="0" y="2246393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-226" r="-226"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5" name="TextBox 5">
            <a:extLst>
              <a:ext uri="{FF2B5EF4-FFF2-40B4-BE49-F238E27FC236}">
                <a16:creationId xmlns:a16="http://schemas.microsoft.com/office/drawing/2014/main" id="{2A36903D-F300-0A3C-59A6-F7307BCB39E6}"/>
              </a:ext>
            </a:extLst>
          </p:cNvPr>
          <p:cNvSpPr txBox="1"/>
          <p:nvPr/>
        </p:nvSpPr>
        <p:spPr>
          <a:xfrm>
            <a:off x="476272" y="1796220"/>
            <a:ext cx="6603955" cy="537819"/>
          </a:xfrm>
          <a:prstGeom prst="rect">
            <a:avLst/>
          </a:prstGeom>
          <a:solidFill>
            <a:srgbClr val="0070C0"/>
          </a:solidFill>
        </p:spPr>
        <p:txBody>
          <a:bodyPr lIns="50800" tIns="50800" rIns="50800" bIns="50800" rtlCol="0" anchor="ctr"/>
          <a:lstStyle/>
          <a:p>
            <a:pPr algn="ctr">
              <a:lnSpc>
                <a:spcPts val="2939"/>
              </a:lnSpc>
            </a:pPr>
            <a:r>
              <a:rPr lang="en-US" sz="2000" b="1" dirty="0">
                <a:solidFill>
                  <a:srgbClr val="000000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SENIOR LEAGUE AFTER ROUND 6 – MM35 - 49</a:t>
            </a:r>
          </a:p>
        </p:txBody>
      </p:sp>
      <p:grpSp>
        <p:nvGrpSpPr>
          <p:cNvPr id="7" name="Group 7">
            <a:extLst>
              <a:ext uri="{FF2B5EF4-FFF2-40B4-BE49-F238E27FC236}">
                <a16:creationId xmlns:a16="http://schemas.microsoft.com/office/drawing/2014/main" id="{620501AA-7D27-621B-248A-29F013CA7691}"/>
              </a:ext>
            </a:extLst>
          </p:cNvPr>
          <p:cNvGrpSpPr/>
          <p:nvPr/>
        </p:nvGrpSpPr>
        <p:grpSpPr>
          <a:xfrm>
            <a:off x="4571434" y="-667464"/>
            <a:ext cx="2661434" cy="2191409"/>
            <a:chOff x="0" y="-207044"/>
            <a:chExt cx="953798" cy="785351"/>
          </a:xfrm>
        </p:grpSpPr>
        <p:sp>
          <p:nvSpPr>
            <p:cNvPr id="8" name="Freeform 8">
              <a:extLst>
                <a:ext uri="{FF2B5EF4-FFF2-40B4-BE49-F238E27FC236}">
                  <a16:creationId xmlns:a16="http://schemas.microsoft.com/office/drawing/2014/main" id="{1D2845EC-28AA-A325-C526-D1111D13CA1B}"/>
                </a:ext>
              </a:extLst>
            </p:cNvPr>
            <p:cNvSpPr/>
            <p:nvPr/>
          </p:nvSpPr>
          <p:spPr>
            <a:xfrm>
              <a:off x="0" y="113664"/>
              <a:ext cx="953798" cy="389308"/>
            </a:xfrm>
            <a:custGeom>
              <a:avLst/>
              <a:gdLst/>
              <a:ahLst/>
              <a:cxnLst/>
              <a:rect l="l" t="t" r="r" b="b"/>
              <a:pathLst>
                <a:path w="953798" h="769008">
                  <a:moveTo>
                    <a:pt x="0" y="0"/>
                  </a:moveTo>
                  <a:lnTo>
                    <a:pt x="953798" y="0"/>
                  </a:lnTo>
                  <a:lnTo>
                    <a:pt x="953798" y="769008"/>
                  </a:lnTo>
                  <a:lnTo>
                    <a:pt x="0" y="769008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9" name="TextBox 9">
              <a:extLst>
                <a:ext uri="{FF2B5EF4-FFF2-40B4-BE49-F238E27FC236}">
                  <a16:creationId xmlns:a16="http://schemas.microsoft.com/office/drawing/2014/main" id="{491B1990-7D9E-1C97-278C-8438A6A57EBC}"/>
                </a:ext>
              </a:extLst>
            </p:cNvPr>
            <p:cNvSpPr txBox="1"/>
            <p:nvPr/>
          </p:nvSpPr>
          <p:spPr>
            <a:xfrm>
              <a:off x="142866" y="-207044"/>
              <a:ext cx="737325" cy="785351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8119"/>
                </a:lnSpc>
              </a:pPr>
              <a:r>
                <a:rPr lang="en-US" sz="4800" dirty="0">
                  <a:solidFill>
                    <a:srgbClr val="FFFFFF"/>
                  </a:solidFill>
                  <a:latin typeface="League Spartan"/>
                  <a:ea typeface="League Spartan"/>
                  <a:cs typeface="League Spartan"/>
                  <a:sym typeface="League Spartan"/>
                </a:rPr>
                <a:t>2026</a:t>
              </a:r>
            </a:p>
          </p:txBody>
        </p:sp>
      </p:grpSp>
      <p:pic>
        <p:nvPicPr>
          <p:cNvPr id="40" name="Picture 39">
            <a:extLst>
              <a:ext uri="{FF2B5EF4-FFF2-40B4-BE49-F238E27FC236}">
                <a16:creationId xmlns:a16="http://schemas.microsoft.com/office/drawing/2014/main" id="{E6C1AD62-69BD-8F9D-D57D-FAED63AD656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54650" y="911187"/>
            <a:ext cx="1266505" cy="515011"/>
          </a:xfrm>
          <a:prstGeom prst="rect">
            <a:avLst/>
          </a:prstGeom>
        </p:spPr>
      </p:pic>
      <p:pic>
        <p:nvPicPr>
          <p:cNvPr id="30" name="Picture 29">
            <a:extLst>
              <a:ext uri="{FF2B5EF4-FFF2-40B4-BE49-F238E27FC236}">
                <a16:creationId xmlns:a16="http://schemas.microsoft.com/office/drawing/2014/main" id="{ED1BD7CB-FA2B-DC5A-7E2E-C0028DEAB2A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 rot="21402366">
            <a:off x="2119689" y="5018595"/>
            <a:ext cx="388518" cy="393483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C59DD5EB-39FE-113A-9AB5-431A5A78B099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330992" y="14204126"/>
            <a:ext cx="395876" cy="176432"/>
          </a:xfrm>
          <a:prstGeom prst="rect">
            <a:avLst/>
          </a:prstGeom>
        </p:spPr>
      </p:pic>
      <p:sp>
        <p:nvSpPr>
          <p:cNvPr id="15" name="TextBox 5">
            <a:extLst>
              <a:ext uri="{FF2B5EF4-FFF2-40B4-BE49-F238E27FC236}">
                <a16:creationId xmlns:a16="http://schemas.microsoft.com/office/drawing/2014/main" id="{899CF882-3DB1-AD59-EA3F-576DDF50A5DE}"/>
              </a:ext>
            </a:extLst>
          </p:cNvPr>
          <p:cNvSpPr txBox="1"/>
          <p:nvPr/>
        </p:nvSpPr>
        <p:spPr>
          <a:xfrm>
            <a:off x="423524" y="6942289"/>
            <a:ext cx="6603955" cy="537819"/>
          </a:xfrm>
          <a:prstGeom prst="rect">
            <a:avLst/>
          </a:prstGeom>
          <a:solidFill>
            <a:srgbClr val="0070C0"/>
          </a:solidFill>
        </p:spPr>
        <p:txBody>
          <a:bodyPr lIns="50800" tIns="50800" rIns="50800" bIns="50800" rtlCol="0" anchor="ctr"/>
          <a:lstStyle/>
          <a:p>
            <a:pPr algn="ctr">
              <a:lnSpc>
                <a:spcPts val="2939"/>
              </a:lnSpc>
            </a:pPr>
            <a:r>
              <a:rPr lang="en-US" sz="2000" b="1" dirty="0">
                <a:solidFill>
                  <a:srgbClr val="000000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SENIOR LEAGUE AFTER ROUND 6 – MM 50 - 59</a:t>
            </a:r>
          </a:p>
        </p:txBody>
      </p:sp>
      <p:graphicFrame>
        <p:nvGraphicFramePr>
          <p:cNvPr id="16" name="Table 6">
            <a:extLst>
              <a:ext uri="{FF2B5EF4-FFF2-40B4-BE49-F238E27FC236}">
                <a16:creationId xmlns:a16="http://schemas.microsoft.com/office/drawing/2014/main" id="{DE5B6B97-7577-6E4C-9F72-2668A39C27C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59470205"/>
              </p:ext>
            </p:extLst>
          </p:nvPr>
        </p:nvGraphicFramePr>
        <p:xfrm>
          <a:off x="476272" y="7519654"/>
          <a:ext cx="6606186" cy="2755052"/>
        </p:xfrm>
        <a:graphic>
          <a:graphicData uri="http://schemas.openxmlformats.org/drawingml/2006/table">
            <a:tbl>
              <a:tblPr/>
              <a:tblGrid>
                <a:gridCol w="137951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87486">
                  <a:extLst>
                    <a:ext uri="{9D8B030D-6E8A-4147-A177-3AD203B41FA5}">
                      <a16:colId xmlns:a16="http://schemas.microsoft.com/office/drawing/2014/main" val="3489520054"/>
                    </a:ext>
                  </a:extLst>
                </a:gridCol>
                <a:gridCol w="260278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3640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83030"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r>
                        <a:rPr lang="en-US" sz="1600" b="1" dirty="0">
                          <a:solidFill>
                            <a:sysClr val="windowText" lastClr="000000"/>
                          </a:solidFill>
                          <a:latin typeface="League Spartan"/>
                          <a:sym typeface="League Spartan"/>
                        </a:rPr>
                        <a:t>POSITION</a:t>
                      </a:r>
                      <a:endParaRPr lang="en-US" sz="16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114300" marR="114300" marT="114300" marB="1143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67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>
                          <a:solidFill>
                            <a:sysClr val="windowText" lastClr="000000"/>
                          </a:solidFill>
                          <a:latin typeface="League Spartan"/>
                          <a:sym typeface="League Spartan"/>
                        </a:rPr>
                        <a:t>CLUB</a:t>
                      </a:r>
                      <a:endParaRPr lang="en-US" sz="16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114300" marR="114300" marT="114300" marB="1143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6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114300" marR="114300" marT="114300" marB="1143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US" sz="1600" b="1" kern="1200" dirty="0">
                          <a:solidFill>
                            <a:sysClr val="windowText" lastClr="000000"/>
                          </a:solidFill>
                          <a:latin typeface="League Spartan"/>
                          <a:ea typeface="+mn-ea"/>
                          <a:cs typeface="+mn-cs"/>
                        </a:rPr>
                        <a:t>POINTS</a:t>
                      </a:r>
                    </a:p>
                  </a:txBody>
                  <a:tcPr marL="114300" marR="114300" marT="114300" marB="1143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27259"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r>
                        <a:rPr lang="en-US" sz="1600" dirty="0">
                          <a:solidFill>
                            <a:sysClr val="windowText" lastClr="000000"/>
                          </a:solidFill>
                          <a:latin typeface="League Spartan"/>
                          <a:ea typeface="League Spartan"/>
                          <a:cs typeface="League Spartan"/>
                          <a:sym typeface="League Spartan"/>
                        </a:rPr>
                        <a:t>1</a:t>
                      </a:r>
                      <a:endParaRPr lang="en-US" sz="16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114300" marR="114300" marT="114300" marB="1143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endParaRPr lang="en-GB" sz="2000" kern="1200" dirty="0">
                        <a:solidFill>
                          <a:sysClr val="windowText" lastClr="000000"/>
                        </a:solidFill>
                        <a:latin typeface="League Spartan"/>
                      </a:endParaRP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GB" sz="1600" kern="1200" dirty="0">
                          <a:solidFill>
                            <a:sysClr val="windowText" lastClr="000000"/>
                          </a:solidFill>
                          <a:latin typeface="League Spartan"/>
                        </a:rPr>
                        <a:t>Night Ninjas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GB" sz="1600" kern="1200" dirty="0">
                          <a:solidFill>
                            <a:sysClr val="windowText" lastClr="000000"/>
                          </a:solidFill>
                          <a:latin typeface="League Spartan"/>
                          <a:ea typeface="+mn-ea"/>
                          <a:cs typeface="+mn-cs"/>
                        </a:rPr>
                        <a:t>40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56568"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r>
                        <a:rPr lang="en-US" sz="1600" dirty="0">
                          <a:solidFill>
                            <a:sysClr val="windowText" lastClr="000000"/>
                          </a:solidFill>
                          <a:latin typeface="League Spartan"/>
                          <a:sym typeface="League Spartan"/>
                        </a:rPr>
                        <a:t>2</a:t>
                      </a:r>
                      <a:endParaRPr lang="en-US" sz="16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114300" marR="114300" marT="114300" marB="1143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endParaRPr lang="en-GB" sz="2000" kern="1200" dirty="0">
                        <a:solidFill>
                          <a:sysClr val="windowText" lastClr="000000"/>
                        </a:solidFill>
                        <a:latin typeface="League Spartan"/>
                      </a:endParaRP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ts val="167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kern="1200" dirty="0">
                          <a:solidFill>
                            <a:sysClr val="windowText" lastClr="000000"/>
                          </a:solidFill>
                          <a:latin typeface="League Spartan"/>
                        </a:rPr>
                        <a:t>Lynndale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GB" sz="1600" kern="1200" dirty="0">
                          <a:solidFill>
                            <a:sysClr val="windowText" lastClr="000000"/>
                          </a:solidFill>
                          <a:latin typeface="League Spartan"/>
                          <a:ea typeface="+mn-ea"/>
                          <a:cs typeface="+mn-cs"/>
                        </a:rPr>
                        <a:t>24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14889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67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>
                          <a:solidFill>
                            <a:sysClr val="windowText" lastClr="000000"/>
                          </a:solidFill>
                          <a:latin typeface="League Spartan"/>
                          <a:sym typeface="League Spartan"/>
                        </a:rPr>
                        <a:t>3</a:t>
                      </a:r>
                      <a:endParaRPr lang="en-US" sz="16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114300" marR="114300" marT="114300" marB="1143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endParaRPr lang="en-GB" sz="2000" kern="1200" dirty="0">
                        <a:solidFill>
                          <a:sysClr val="windowText" lastClr="000000"/>
                        </a:solidFill>
                        <a:latin typeface="League Spartan"/>
                      </a:endParaRP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ts val="167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kern="1200" dirty="0">
                          <a:solidFill>
                            <a:sysClr val="windowText" lastClr="000000"/>
                          </a:solidFill>
                          <a:latin typeface="League Spartan"/>
                        </a:rPr>
                        <a:t>Owairaka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GB" sz="1600" kern="1200" dirty="0">
                          <a:solidFill>
                            <a:sysClr val="windowText" lastClr="000000"/>
                          </a:solidFill>
                          <a:latin typeface="League Spartan"/>
                          <a:ea typeface="+mn-ea"/>
                          <a:cs typeface="+mn-cs"/>
                        </a:rPr>
                        <a:t>21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73306"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r>
                        <a:rPr lang="en-US" sz="1600" dirty="0">
                          <a:solidFill>
                            <a:sysClr val="windowText" lastClr="000000"/>
                          </a:solidFill>
                          <a:latin typeface="League Spartan"/>
                          <a:sym typeface="League Spartan"/>
                        </a:rPr>
                        <a:t>4</a:t>
                      </a:r>
                      <a:endParaRPr lang="en-US" sz="16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114300" marR="114300" marT="114300" marB="1143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endParaRPr lang="en-GB" sz="2000" kern="1200" dirty="0">
                        <a:solidFill>
                          <a:sysClr val="windowText" lastClr="000000"/>
                        </a:solidFill>
                        <a:latin typeface="League Spartan"/>
                      </a:endParaRP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GB" sz="1600" kern="1200" dirty="0">
                          <a:solidFill>
                            <a:sysClr val="windowText" lastClr="000000"/>
                          </a:solidFill>
                          <a:latin typeface="League Spartan"/>
                        </a:rPr>
                        <a:t>ACA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GB" sz="1600" kern="1200" dirty="0">
                          <a:solidFill>
                            <a:sysClr val="windowText" lastClr="000000"/>
                          </a:solidFill>
                          <a:latin typeface="League Spartan"/>
                          <a:ea typeface="+mn-ea"/>
                          <a:cs typeface="+mn-cs"/>
                        </a:rPr>
                        <a:t>6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pic>
        <p:nvPicPr>
          <p:cNvPr id="17" name="Picture 16" descr="A blue background with white text&#10;&#10;Description automatically generated">
            <a:extLst>
              <a:ext uri="{FF2B5EF4-FFF2-40B4-BE49-F238E27FC236}">
                <a16:creationId xmlns:a16="http://schemas.microsoft.com/office/drawing/2014/main" id="{D0076846-77BB-F380-00A0-03C5DFC9F6C9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87346" y="4011357"/>
            <a:ext cx="436294" cy="376564"/>
          </a:xfrm>
          <a:prstGeom prst="rect">
            <a:avLst/>
          </a:prstGeom>
        </p:spPr>
      </p:pic>
      <p:pic>
        <p:nvPicPr>
          <p:cNvPr id="24" name="Picture 23" descr="A group of people doing sports&#10;&#10;Description automatically generated with medium confidence">
            <a:extLst>
              <a:ext uri="{FF2B5EF4-FFF2-40B4-BE49-F238E27FC236}">
                <a16:creationId xmlns:a16="http://schemas.microsoft.com/office/drawing/2014/main" id="{B856A3CA-DBC8-E3B8-1D62-7C24E9AF2984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2818" y="4520182"/>
            <a:ext cx="745560" cy="364012"/>
          </a:xfrm>
          <a:prstGeom prst="rect">
            <a:avLst/>
          </a:prstGeom>
        </p:spPr>
      </p:pic>
      <p:pic>
        <p:nvPicPr>
          <p:cNvPr id="25" name="Picture 24" descr="An orange cartoon character with black text&#10;&#10;Description automatically generated">
            <a:extLst>
              <a:ext uri="{FF2B5EF4-FFF2-40B4-BE49-F238E27FC236}">
                <a16:creationId xmlns:a16="http://schemas.microsoft.com/office/drawing/2014/main" id="{0BFE9FDF-6163-255A-4BE1-7A11121FC5F4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88778" y="3522916"/>
            <a:ext cx="609600" cy="304800"/>
          </a:xfrm>
          <a:prstGeom prst="rect">
            <a:avLst/>
          </a:prstGeom>
        </p:spPr>
      </p:pic>
      <p:pic>
        <p:nvPicPr>
          <p:cNvPr id="27" name="Picture 26" descr="A red rooster and blue text&#10;&#10;Description automatically generated">
            <a:extLst>
              <a:ext uri="{FF2B5EF4-FFF2-40B4-BE49-F238E27FC236}">
                <a16:creationId xmlns:a16="http://schemas.microsoft.com/office/drawing/2014/main" id="{739042B9-CC71-8BD1-EA72-E95371B924B1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40836" y="2920786"/>
            <a:ext cx="484100" cy="485307"/>
          </a:xfrm>
          <a:prstGeom prst="rect">
            <a:avLst/>
          </a:prstGeom>
        </p:spPr>
      </p:pic>
      <p:pic>
        <p:nvPicPr>
          <p:cNvPr id="3" name="Picture 2" descr="A blue background with white text&#10;&#10;Description automatically generated">
            <a:extLst>
              <a:ext uri="{FF2B5EF4-FFF2-40B4-BE49-F238E27FC236}">
                <a16:creationId xmlns:a16="http://schemas.microsoft.com/office/drawing/2014/main" id="{872A636A-BF08-591E-D494-756E0C66A9AB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02965" y="9821394"/>
            <a:ext cx="436294" cy="376564"/>
          </a:xfrm>
          <a:prstGeom prst="rect">
            <a:avLst/>
          </a:prstGeom>
        </p:spPr>
      </p:pic>
      <p:pic>
        <p:nvPicPr>
          <p:cNvPr id="4" name="Picture 3" descr="A red rooster and blue text&#10;&#10;Description automatically generated">
            <a:extLst>
              <a:ext uri="{FF2B5EF4-FFF2-40B4-BE49-F238E27FC236}">
                <a16:creationId xmlns:a16="http://schemas.microsoft.com/office/drawing/2014/main" id="{E67501F6-543A-EC4B-C9A7-9E54C60652E6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45296" y="9120930"/>
            <a:ext cx="484100" cy="485307"/>
          </a:xfrm>
          <a:prstGeom prst="rect">
            <a:avLst/>
          </a:prstGeom>
        </p:spPr>
      </p:pic>
      <p:pic>
        <p:nvPicPr>
          <p:cNvPr id="6" name="Picture 5" descr="An orange cartoon character with black text&#10;&#10;Description automatically generated">
            <a:extLst>
              <a:ext uri="{FF2B5EF4-FFF2-40B4-BE49-F238E27FC236}">
                <a16:creationId xmlns:a16="http://schemas.microsoft.com/office/drawing/2014/main" id="{D0BCE855-6A1F-B3E0-E2D0-652A526EE3DF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09148" y="8038493"/>
            <a:ext cx="609600" cy="304800"/>
          </a:xfrm>
          <a:prstGeom prst="rect">
            <a:avLst/>
          </a:prstGeom>
        </p:spPr>
      </p:pic>
      <p:pic>
        <p:nvPicPr>
          <p:cNvPr id="11" name="Picture 10" descr="A logo with wings and text&#10;&#10;Description automatically generated">
            <a:extLst>
              <a:ext uri="{FF2B5EF4-FFF2-40B4-BE49-F238E27FC236}">
                <a16:creationId xmlns:a16="http://schemas.microsoft.com/office/drawing/2014/main" id="{CE0C7C91-F915-E982-0F9E-F7D8774BAAD0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85979" y="8618212"/>
            <a:ext cx="447034" cy="447034"/>
          </a:xfrm>
          <a:prstGeom prst="rect">
            <a:avLst/>
          </a:prstGeom>
        </p:spPr>
      </p:pic>
      <p:pic>
        <p:nvPicPr>
          <p:cNvPr id="13" name="Picture 12" descr="A black and yellow shield with blue letters and a blue circle&#10;&#10;Description automatically generated">
            <a:extLst>
              <a:ext uri="{FF2B5EF4-FFF2-40B4-BE49-F238E27FC236}">
                <a16:creationId xmlns:a16="http://schemas.microsoft.com/office/drawing/2014/main" id="{7C1CB0C7-C089-DA41-CBB8-AE4464FA1B02}"/>
              </a:ext>
            </a:extLst>
          </p:cNvPr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65331" y="6099455"/>
            <a:ext cx="403366" cy="425831"/>
          </a:xfrm>
          <a:prstGeom prst="rect">
            <a:avLst/>
          </a:prstGeom>
        </p:spPr>
      </p:pic>
      <p:pic>
        <p:nvPicPr>
          <p:cNvPr id="14" name="Picture 13" descr="A blue and white logo&#10;&#10;Description automatically generated">
            <a:extLst>
              <a:ext uri="{FF2B5EF4-FFF2-40B4-BE49-F238E27FC236}">
                <a16:creationId xmlns:a16="http://schemas.microsoft.com/office/drawing/2014/main" id="{D07C722C-66C8-44A4-C0F3-773D63C605BD}"/>
              </a:ext>
            </a:extLst>
          </p:cNvPr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72212" y="5627394"/>
            <a:ext cx="921603" cy="3038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86996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80836CA-6D55-D6FF-21ED-6C6285E582A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8" name="Table 6">
            <a:extLst>
              <a:ext uri="{FF2B5EF4-FFF2-40B4-BE49-F238E27FC236}">
                <a16:creationId xmlns:a16="http://schemas.microsoft.com/office/drawing/2014/main" id="{2523492E-3F7F-0E8F-9806-CF1B7F6978C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62007189"/>
              </p:ext>
            </p:extLst>
          </p:nvPr>
        </p:nvGraphicFramePr>
        <p:xfrm>
          <a:off x="492713" y="4938071"/>
          <a:ext cx="6606186" cy="5620167"/>
        </p:xfrm>
        <a:graphic>
          <a:graphicData uri="http://schemas.openxmlformats.org/drawingml/2006/table">
            <a:tbl>
              <a:tblPr/>
              <a:tblGrid>
                <a:gridCol w="137951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87486">
                  <a:extLst>
                    <a:ext uri="{9D8B030D-6E8A-4147-A177-3AD203B41FA5}">
                      <a16:colId xmlns:a16="http://schemas.microsoft.com/office/drawing/2014/main" val="3489520054"/>
                    </a:ext>
                  </a:extLst>
                </a:gridCol>
                <a:gridCol w="260278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3640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07213"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r>
                        <a:rPr lang="en-US" sz="1600" b="1" dirty="0">
                          <a:solidFill>
                            <a:sysClr val="windowText" lastClr="000000"/>
                          </a:solidFill>
                          <a:latin typeface="League Spartan"/>
                          <a:sym typeface="League Spartan"/>
                        </a:rPr>
                        <a:t>POSITION</a:t>
                      </a:r>
                      <a:endParaRPr lang="en-US" sz="16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114300" marR="114300" marT="114300" marB="1143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67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>
                          <a:solidFill>
                            <a:sysClr val="windowText" lastClr="000000"/>
                          </a:solidFill>
                          <a:latin typeface="League Spartan"/>
                          <a:sym typeface="League Spartan"/>
                        </a:rPr>
                        <a:t>CLUB</a:t>
                      </a:r>
                      <a:endParaRPr lang="en-US" sz="16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114300" marR="114300" marT="114300" marB="1143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6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114300" marR="114300" marT="114300" marB="1143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US" sz="1600" b="1" kern="1200" dirty="0">
                          <a:solidFill>
                            <a:sysClr val="windowText" lastClr="000000"/>
                          </a:solidFill>
                          <a:latin typeface="League Spartan"/>
                          <a:ea typeface="+mn-ea"/>
                          <a:cs typeface="+mn-cs"/>
                        </a:rPr>
                        <a:t>POINTS</a:t>
                      </a:r>
                    </a:p>
                  </a:txBody>
                  <a:tcPr marL="114300" marR="114300" marT="114300" marB="1143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41028"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r>
                        <a:rPr lang="en-US" sz="1600" dirty="0">
                          <a:solidFill>
                            <a:sysClr val="windowText" lastClr="000000"/>
                          </a:solidFill>
                          <a:latin typeface="League Spartan"/>
                          <a:ea typeface="League Spartan"/>
                          <a:cs typeface="League Spartan"/>
                          <a:sym typeface="League Spartan"/>
                        </a:rPr>
                        <a:t>1</a:t>
                      </a:r>
                      <a:endParaRPr lang="en-US" sz="16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114300" marR="114300" marT="114300" marB="1143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endParaRPr lang="en-GB" sz="2000" kern="1200" dirty="0">
                        <a:solidFill>
                          <a:sysClr val="windowText" lastClr="000000"/>
                        </a:solidFill>
                        <a:latin typeface="League Spartan"/>
                      </a:endParaRP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GB" sz="1600" kern="1200" dirty="0">
                          <a:solidFill>
                            <a:sysClr val="windowText" lastClr="000000"/>
                          </a:solidFill>
                          <a:latin typeface="League Spartan"/>
                        </a:rPr>
                        <a:t>Glen Eden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GB" sz="1600" kern="1200" dirty="0">
                          <a:solidFill>
                            <a:sysClr val="windowText" lastClr="000000"/>
                          </a:solidFill>
                          <a:latin typeface="League Spartan"/>
                          <a:ea typeface="+mn-ea"/>
                          <a:cs typeface="+mn-cs"/>
                        </a:rPr>
                        <a:t>34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09600"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r>
                        <a:rPr lang="en-US" sz="1600" dirty="0">
                          <a:solidFill>
                            <a:sysClr val="windowText" lastClr="000000"/>
                          </a:solidFill>
                          <a:latin typeface="League Spartan"/>
                          <a:sym typeface="League Spartan"/>
                        </a:rPr>
                        <a:t>2</a:t>
                      </a:r>
                      <a:endParaRPr lang="en-US" sz="16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114300" marR="114300" marT="114300" marB="1143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endParaRPr lang="en-GB" sz="2000" kern="1200" dirty="0">
                        <a:solidFill>
                          <a:sysClr val="windowText" lastClr="000000"/>
                        </a:solidFill>
                        <a:latin typeface="League Spartan"/>
                      </a:endParaRP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ts val="167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kern="1200" dirty="0">
                          <a:solidFill>
                            <a:sysClr val="windowText" lastClr="000000"/>
                          </a:solidFill>
                          <a:latin typeface="League Spartan"/>
                        </a:rPr>
                        <a:t>TTT Runners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GB" sz="1600" kern="1200" dirty="0">
                          <a:solidFill>
                            <a:sysClr val="windowText" lastClr="000000"/>
                          </a:solidFill>
                          <a:latin typeface="League Spartan"/>
                          <a:ea typeface="+mn-ea"/>
                          <a:cs typeface="+mn-cs"/>
                        </a:rPr>
                        <a:t>33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00467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67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>
                          <a:solidFill>
                            <a:sysClr val="windowText" lastClr="000000"/>
                          </a:solidFill>
                          <a:latin typeface="League Spartan"/>
                          <a:sym typeface="League Spartan"/>
                        </a:rPr>
                        <a:t>3</a:t>
                      </a:r>
                      <a:endParaRPr lang="en-US" sz="16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114300" marR="114300" marT="114300" marB="1143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endParaRPr lang="en-GB" sz="2000" kern="1200" dirty="0">
                        <a:solidFill>
                          <a:sysClr val="windowText" lastClr="000000"/>
                        </a:solidFill>
                        <a:latin typeface="League Spartan"/>
                      </a:endParaRP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ts val="167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kern="1200" dirty="0">
                          <a:solidFill>
                            <a:sysClr val="windowText" lastClr="000000"/>
                          </a:solidFill>
                          <a:latin typeface="League Spartan"/>
                        </a:rPr>
                        <a:t>Owairaka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GB" sz="1600" kern="1200" dirty="0">
                          <a:solidFill>
                            <a:sysClr val="windowText" lastClr="000000"/>
                          </a:solidFill>
                          <a:latin typeface="League Spartan"/>
                          <a:ea typeface="+mn-ea"/>
                          <a:cs typeface="+mn-cs"/>
                        </a:rPr>
                        <a:t>32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03091"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r>
                        <a:rPr lang="en-US" sz="1600" dirty="0">
                          <a:solidFill>
                            <a:sysClr val="windowText" lastClr="000000"/>
                          </a:solidFill>
                          <a:latin typeface="League Spartan"/>
                          <a:sym typeface="League Spartan"/>
                        </a:rPr>
                        <a:t>4</a:t>
                      </a:r>
                      <a:endParaRPr lang="en-US" sz="16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114300" marR="114300" marT="114300" marB="1143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endParaRPr lang="en-GB" sz="2000" kern="1200" dirty="0">
                        <a:solidFill>
                          <a:sysClr val="windowText" lastClr="000000"/>
                        </a:solidFill>
                        <a:latin typeface="League Spartan"/>
                      </a:endParaRP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GB" sz="1600" kern="1200" dirty="0">
                          <a:solidFill>
                            <a:sysClr val="windowText" lastClr="000000"/>
                          </a:solidFill>
                          <a:latin typeface="League Spartan"/>
                        </a:rPr>
                        <a:t>Night Ninjas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GB" sz="1600" kern="1200" dirty="0">
                          <a:solidFill>
                            <a:sysClr val="windowText" lastClr="000000"/>
                          </a:solidFill>
                          <a:latin typeface="League Spartan"/>
                          <a:ea typeface="+mn-ea"/>
                          <a:cs typeface="+mn-cs"/>
                        </a:rPr>
                        <a:t>31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00803"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r>
                        <a:rPr lang="en-US" sz="1600" dirty="0">
                          <a:solidFill>
                            <a:sysClr val="windowText" lastClr="000000"/>
                          </a:solidFill>
                          <a:latin typeface="League Spartan"/>
                          <a:sym typeface="League Spartan"/>
                        </a:rPr>
                        <a:t>5</a:t>
                      </a:r>
                      <a:endParaRPr lang="en-US" sz="16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114300" marR="114300" marT="114300" marB="1143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endParaRPr lang="en-GB" sz="2000" kern="1200" dirty="0">
                        <a:solidFill>
                          <a:sysClr val="windowText" lastClr="000000"/>
                        </a:solidFill>
                        <a:latin typeface="League Spartan"/>
                      </a:endParaRP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GB" sz="1600" kern="1200" dirty="0">
                          <a:solidFill>
                            <a:sysClr val="windowText" lastClr="000000"/>
                          </a:solidFill>
                          <a:latin typeface="League Spartan"/>
                        </a:rPr>
                        <a:t>Lynndale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GB" sz="1600" kern="1200" dirty="0">
                          <a:solidFill>
                            <a:sysClr val="windowText" lastClr="000000"/>
                          </a:solidFill>
                          <a:latin typeface="League Spartan"/>
                          <a:ea typeface="+mn-ea"/>
                          <a:cs typeface="+mn-cs"/>
                        </a:rPr>
                        <a:t>22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607215"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r>
                        <a:rPr lang="en-US" sz="1600" dirty="0">
                          <a:solidFill>
                            <a:sysClr val="windowText" lastClr="000000"/>
                          </a:solidFill>
                          <a:latin typeface="League Spartan"/>
                          <a:sym typeface="League Spartan"/>
                        </a:rPr>
                        <a:t>6</a:t>
                      </a:r>
                      <a:endParaRPr lang="en-US" sz="16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114300" marR="114300" marT="114300" marB="1143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endParaRPr lang="en-GB" sz="2000" kern="1200" dirty="0">
                        <a:solidFill>
                          <a:sysClr val="windowText" lastClr="000000"/>
                        </a:solidFill>
                        <a:latin typeface="League Spartan"/>
                      </a:endParaRP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GB" sz="1600" kern="1200" dirty="0">
                          <a:solidFill>
                            <a:sysClr val="windowText" lastClr="000000"/>
                          </a:solidFill>
                          <a:latin typeface="League Spartan"/>
                        </a:rPr>
                        <a:t>ACA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GB" sz="1600" kern="1200" dirty="0">
                          <a:solidFill>
                            <a:sysClr val="windowText" lastClr="000000"/>
                          </a:solidFill>
                          <a:latin typeface="League Spartan"/>
                          <a:ea typeface="+mn-ea"/>
                          <a:cs typeface="+mn-cs"/>
                        </a:rPr>
                        <a:t>17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50250"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r>
                        <a:rPr lang="en-US" sz="1600" b="1" dirty="0">
                          <a:solidFill>
                            <a:sysClr val="windowText" lastClr="000000"/>
                          </a:solidFill>
                          <a:latin typeface="League Spartan" panose="020B0604020202020204" charset="0"/>
                        </a:rPr>
                        <a:t>7</a:t>
                      </a:r>
                    </a:p>
                  </a:txBody>
                  <a:tcPr marL="114300" marR="114300" marT="114300" marB="1143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endParaRPr lang="en-GB" sz="2000" kern="1200" dirty="0">
                        <a:solidFill>
                          <a:sysClr val="windowText" lastClr="000000"/>
                        </a:solidFill>
                        <a:latin typeface="League Spartan"/>
                      </a:endParaRP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ts val="167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kern="1200" dirty="0">
                          <a:solidFill>
                            <a:sysClr val="windowText" lastClr="000000"/>
                          </a:solidFill>
                          <a:latin typeface="League Spartan"/>
                        </a:rPr>
                        <a:t>Y Marathon Club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GB" sz="1600" kern="1200" dirty="0">
                          <a:solidFill>
                            <a:sysClr val="windowText" lastClr="000000"/>
                          </a:solidFill>
                          <a:latin typeface="League Spartan"/>
                          <a:ea typeface="+mn-ea"/>
                          <a:cs typeface="+mn-cs"/>
                        </a:rPr>
                        <a:t>14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27845445"/>
                  </a:ext>
                </a:extLst>
              </a:tr>
              <a:tr h="550250"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r>
                        <a:rPr lang="en-US" sz="1600" b="1" dirty="0">
                          <a:solidFill>
                            <a:sysClr val="windowText" lastClr="000000"/>
                          </a:solidFill>
                          <a:latin typeface="League Spartan" panose="020B0604020202020204" charset="0"/>
                        </a:rPr>
                        <a:t>8</a:t>
                      </a:r>
                    </a:p>
                  </a:txBody>
                  <a:tcPr marL="114300" marR="114300" marT="114300" marB="1143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endParaRPr lang="en-GB" sz="2000" kern="1200" dirty="0">
                        <a:solidFill>
                          <a:sysClr val="windowText" lastClr="000000"/>
                        </a:solidFill>
                        <a:latin typeface="League Spartan"/>
                      </a:endParaRP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ts val="167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kern="1200" dirty="0">
                          <a:solidFill>
                            <a:sysClr val="windowText" lastClr="000000"/>
                          </a:solidFill>
                          <a:latin typeface="League Spartan"/>
                        </a:rPr>
                        <a:t>Pakuranga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GB" sz="1600" kern="1200" dirty="0">
                          <a:solidFill>
                            <a:sysClr val="windowText" lastClr="000000"/>
                          </a:solidFill>
                          <a:latin typeface="League Spartan"/>
                          <a:ea typeface="+mn-ea"/>
                          <a:cs typeface="+mn-cs"/>
                        </a:rPr>
                        <a:t>6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54837689"/>
                  </a:ext>
                </a:extLst>
              </a:tr>
              <a:tr h="550250"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r>
                        <a:rPr lang="en-US" sz="1600" b="1" dirty="0">
                          <a:solidFill>
                            <a:sysClr val="windowText" lastClr="000000"/>
                          </a:solidFill>
                          <a:latin typeface="League Spartan" panose="020B0604020202020204" charset="0"/>
                        </a:rPr>
                        <a:t>9</a:t>
                      </a:r>
                    </a:p>
                  </a:txBody>
                  <a:tcPr marL="114300" marR="114300" marT="114300" marB="1143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endParaRPr lang="en-GB" sz="2000" kern="1200" dirty="0">
                        <a:solidFill>
                          <a:sysClr val="windowText" lastClr="000000"/>
                        </a:solidFill>
                        <a:latin typeface="League Spartan"/>
                      </a:endParaRP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ts val="167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kern="1200" dirty="0">
                          <a:solidFill>
                            <a:sysClr val="windowText" lastClr="000000"/>
                          </a:solidFill>
                          <a:latin typeface="League Spartan"/>
                        </a:rPr>
                        <a:t>Oratia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GB" sz="1600" kern="1200" dirty="0">
                          <a:solidFill>
                            <a:sysClr val="windowText" lastClr="000000"/>
                          </a:solidFill>
                          <a:latin typeface="League Spartan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8694960"/>
                  </a:ext>
                </a:extLst>
              </a:tr>
            </a:tbl>
          </a:graphicData>
        </a:graphic>
      </p:graphicFrame>
      <p:sp>
        <p:nvSpPr>
          <p:cNvPr id="2" name="Freeform 2">
            <a:extLst>
              <a:ext uri="{FF2B5EF4-FFF2-40B4-BE49-F238E27FC236}">
                <a16:creationId xmlns:a16="http://schemas.microsoft.com/office/drawing/2014/main" id="{E0FFDA3A-E2AC-AC20-CB48-DCABB94DEE39}"/>
              </a:ext>
            </a:extLst>
          </p:cNvPr>
          <p:cNvSpPr/>
          <p:nvPr/>
        </p:nvSpPr>
        <p:spPr>
          <a:xfrm>
            <a:off x="0" y="0"/>
            <a:ext cx="4006850" cy="1606861"/>
          </a:xfrm>
          <a:custGeom>
            <a:avLst/>
            <a:gdLst/>
            <a:ahLst/>
            <a:cxnLst/>
            <a:rect l="l" t="t" r="r" b="b"/>
            <a:pathLst>
              <a:path w="5590695" h="2246392">
                <a:moveTo>
                  <a:pt x="0" y="0"/>
                </a:moveTo>
                <a:lnTo>
                  <a:pt x="5590695" y="0"/>
                </a:lnTo>
                <a:lnTo>
                  <a:pt x="5590695" y="2246393"/>
                </a:lnTo>
                <a:lnTo>
                  <a:pt x="0" y="2246393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-226" r="-226"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5" name="TextBox 5">
            <a:extLst>
              <a:ext uri="{FF2B5EF4-FFF2-40B4-BE49-F238E27FC236}">
                <a16:creationId xmlns:a16="http://schemas.microsoft.com/office/drawing/2014/main" id="{24F73B5B-8EC1-29B6-159F-A5AA9E14F2E9}"/>
              </a:ext>
            </a:extLst>
          </p:cNvPr>
          <p:cNvSpPr txBox="1"/>
          <p:nvPr/>
        </p:nvSpPr>
        <p:spPr>
          <a:xfrm>
            <a:off x="492713" y="4474010"/>
            <a:ext cx="6603955" cy="457987"/>
          </a:xfrm>
          <a:prstGeom prst="rect">
            <a:avLst/>
          </a:prstGeom>
          <a:solidFill>
            <a:srgbClr val="0070C0"/>
          </a:solidFill>
        </p:spPr>
        <p:txBody>
          <a:bodyPr lIns="50800" tIns="50800" rIns="50800" bIns="50800" rtlCol="0" anchor="ctr"/>
          <a:lstStyle/>
          <a:p>
            <a:pPr algn="ctr">
              <a:lnSpc>
                <a:spcPts val="2939"/>
              </a:lnSpc>
            </a:pPr>
            <a:r>
              <a:rPr lang="en-US" b="1" dirty="0">
                <a:solidFill>
                  <a:srgbClr val="000000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SENIOR LEAGUE AFTER ROUND 6 – MASTERS WOMEN</a:t>
            </a:r>
          </a:p>
        </p:txBody>
      </p:sp>
      <p:grpSp>
        <p:nvGrpSpPr>
          <p:cNvPr id="7" name="Group 7">
            <a:extLst>
              <a:ext uri="{FF2B5EF4-FFF2-40B4-BE49-F238E27FC236}">
                <a16:creationId xmlns:a16="http://schemas.microsoft.com/office/drawing/2014/main" id="{F4019773-6986-185C-38EE-A86EBEA46909}"/>
              </a:ext>
            </a:extLst>
          </p:cNvPr>
          <p:cNvGrpSpPr/>
          <p:nvPr/>
        </p:nvGrpSpPr>
        <p:grpSpPr>
          <a:xfrm>
            <a:off x="4522602" y="-673099"/>
            <a:ext cx="2661434" cy="2191409"/>
            <a:chOff x="0" y="-207044"/>
            <a:chExt cx="953798" cy="785351"/>
          </a:xfrm>
        </p:grpSpPr>
        <p:sp>
          <p:nvSpPr>
            <p:cNvPr id="8" name="Freeform 8">
              <a:extLst>
                <a:ext uri="{FF2B5EF4-FFF2-40B4-BE49-F238E27FC236}">
                  <a16:creationId xmlns:a16="http://schemas.microsoft.com/office/drawing/2014/main" id="{1EFA2454-D4C6-F70A-5964-630F0835292F}"/>
                </a:ext>
              </a:extLst>
            </p:cNvPr>
            <p:cNvSpPr/>
            <p:nvPr/>
          </p:nvSpPr>
          <p:spPr>
            <a:xfrm>
              <a:off x="0" y="113664"/>
              <a:ext cx="953798" cy="389308"/>
            </a:xfrm>
            <a:custGeom>
              <a:avLst/>
              <a:gdLst/>
              <a:ahLst/>
              <a:cxnLst/>
              <a:rect l="l" t="t" r="r" b="b"/>
              <a:pathLst>
                <a:path w="953798" h="769008">
                  <a:moveTo>
                    <a:pt x="0" y="0"/>
                  </a:moveTo>
                  <a:lnTo>
                    <a:pt x="953798" y="0"/>
                  </a:lnTo>
                  <a:lnTo>
                    <a:pt x="953798" y="769008"/>
                  </a:lnTo>
                  <a:lnTo>
                    <a:pt x="0" y="769008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9" name="TextBox 9">
              <a:extLst>
                <a:ext uri="{FF2B5EF4-FFF2-40B4-BE49-F238E27FC236}">
                  <a16:creationId xmlns:a16="http://schemas.microsoft.com/office/drawing/2014/main" id="{7F5F88C3-084C-FFB1-5B38-3034E219177D}"/>
                </a:ext>
              </a:extLst>
            </p:cNvPr>
            <p:cNvSpPr txBox="1"/>
            <p:nvPr/>
          </p:nvSpPr>
          <p:spPr>
            <a:xfrm>
              <a:off x="142866" y="-207044"/>
              <a:ext cx="737325" cy="785351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8119"/>
                </a:lnSpc>
              </a:pPr>
              <a:r>
                <a:rPr lang="en-US" sz="4800" dirty="0">
                  <a:solidFill>
                    <a:srgbClr val="FFFFFF"/>
                  </a:solidFill>
                  <a:latin typeface="League Spartan"/>
                  <a:ea typeface="League Spartan"/>
                  <a:cs typeface="League Spartan"/>
                  <a:sym typeface="League Spartan"/>
                </a:rPr>
                <a:t>2026</a:t>
              </a:r>
            </a:p>
          </p:txBody>
        </p:sp>
      </p:grpSp>
      <p:pic>
        <p:nvPicPr>
          <p:cNvPr id="40" name="Picture 39">
            <a:extLst>
              <a:ext uri="{FF2B5EF4-FFF2-40B4-BE49-F238E27FC236}">
                <a16:creationId xmlns:a16="http://schemas.microsoft.com/office/drawing/2014/main" id="{F42B02CF-0DBA-99E9-DF8F-C8622E0D340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54650" y="911187"/>
            <a:ext cx="1266505" cy="515011"/>
          </a:xfrm>
          <a:prstGeom prst="rect">
            <a:avLst/>
          </a:prstGeom>
        </p:spPr>
      </p:pic>
      <p:pic>
        <p:nvPicPr>
          <p:cNvPr id="19" name="Picture 18" descr="A group of people doing sports&#10;&#10;Description automatically generated with medium confidence">
            <a:extLst>
              <a:ext uri="{FF2B5EF4-FFF2-40B4-BE49-F238E27FC236}">
                <a16:creationId xmlns:a16="http://schemas.microsoft.com/office/drawing/2014/main" id="{4E3C3C0C-AD57-238A-2196-773D0251ED63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23732" y="9544239"/>
            <a:ext cx="745560" cy="364012"/>
          </a:xfrm>
          <a:prstGeom prst="rect">
            <a:avLst/>
          </a:prstGeom>
        </p:spPr>
      </p:pic>
      <p:pic>
        <p:nvPicPr>
          <p:cNvPr id="20" name="Picture 19" descr="A red rooster and blue text&#10;&#10;Description automatically generated">
            <a:extLst>
              <a:ext uri="{FF2B5EF4-FFF2-40B4-BE49-F238E27FC236}">
                <a16:creationId xmlns:a16="http://schemas.microsoft.com/office/drawing/2014/main" id="{CC4C4E06-273E-5349-2AEF-6566AAEA937C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78365" y="6602596"/>
            <a:ext cx="484100" cy="485307"/>
          </a:xfrm>
          <a:prstGeom prst="rect">
            <a:avLst/>
          </a:prstGeom>
        </p:spPr>
      </p:pic>
      <p:pic>
        <p:nvPicPr>
          <p:cNvPr id="21" name="Picture 20" descr="A blue background with white text&#10;&#10;Description automatically generated">
            <a:extLst>
              <a:ext uri="{FF2B5EF4-FFF2-40B4-BE49-F238E27FC236}">
                <a16:creationId xmlns:a16="http://schemas.microsoft.com/office/drawing/2014/main" id="{9BCA33F7-0382-A175-EC4E-F502738377FA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78365" y="8373687"/>
            <a:ext cx="436294" cy="376564"/>
          </a:xfrm>
          <a:prstGeom prst="rect">
            <a:avLst/>
          </a:prstGeom>
        </p:spPr>
      </p:pic>
      <p:pic>
        <p:nvPicPr>
          <p:cNvPr id="22" name="Picture 21" descr="A white silhouette of a person running&#10;&#10;Description automatically generated">
            <a:extLst>
              <a:ext uri="{FF2B5EF4-FFF2-40B4-BE49-F238E27FC236}">
                <a16:creationId xmlns:a16="http://schemas.microsoft.com/office/drawing/2014/main" id="{2D36ADC4-BF84-B637-CD2C-6A6B1FCBA691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79799" y="5476324"/>
            <a:ext cx="550358" cy="432161"/>
          </a:xfrm>
          <a:prstGeom prst="rect">
            <a:avLst/>
          </a:prstGeom>
        </p:spPr>
      </p:pic>
      <p:pic>
        <p:nvPicPr>
          <p:cNvPr id="30" name="Picture 29">
            <a:extLst>
              <a:ext uri="{FF2B5EF4-FFF2-40B4-BE49-F238E27FC236}">
                <a16:creationId xmlns:a16="http://schemas.microsoft.com/office/drawing/2014/main" id="{1B250F03-C05D-3384-5DA9-94BFCDF80783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 rot="21402366">
            <a:off x="2172050" y="6060770"/>
            <a:ext cx="388518" cy="393483"/>
          </a:xfrm>
          <a:prstGeom prst="rect">
            <a:avLst/>
          </a:prstGeom>
        </p:spPr>
      </p:pic>
      <p:pic>
        <p:nvPicPr>
          <p:cNvPr id="10" name="Picture 9" descr="An orange cartoon character with black text&#10;&#10;Description automatically generated">
            <a:extLst>
              <a:ext uri="{FF2B5EF4-FFF2-40B4-BE49-F238E27FC236}">
                <a16:creationId xmlns:a16="http://schemas.microsoft.com/office/drawing/2014/main" id="{1531FDF9-B4C7-72B5-359F-B06521CBC694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73506" y="7330678"/>
            <a:ext cx="609600" cy="304800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08337368-C36B-46AB-D02A-2983B5CA0D3A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1330992" y="14204126"/>
            <a:ext cx="395876" cy="176432"/>
          </a:xfrm>
          <a:prstGeom prst="rect">
            <a:avLst/>
          </a:prstGeom>
        </p:spPr>
      </p:pic>
      <p:pic>
        <p:nvPicPr>
          <p:cNvPr id="3" name="Picture 2" descr="A logo of a person running&#10;&#10;Description automatically generated">
            <a:extLst>
              <a:ext uri="{FF2B5EF4-FFF2-40B4-BE49-F238E27FC236}">
                <a16:creationId xmlns:a16="http://schemas.microsoft.com/office/drawing/2014/main" id="{98B8661E-3CA7-DB16-EDC5-7A33E0163643}"/>
              </a:ext>
            </a:extLst>
          </p:cNvPr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5694" y="8984788"/>
            <a:ext cx="403366" cy="393432"/>
          </a:xfrm>
          <a:prstGeom prst="rect">
            <a:avLst/>
          </a:prstGeom>
        </p:spPr>
      </p:pic>
      <p:pic>
        <p:nvPicPr>
          <p:cNvPr id="4" name="Picture 3" descr="A logo with wings and text&#10;&#10;Description automatically generated">
            <a:extLst>
              <a:ext uri="{FF2B5EF4-FFF2-40B4-BE49-F238E27FC236}">
                <a16:creationId xmlns:a16="http://schemas.microsoft.com/office/drawing/2014/main" id="{E51F2C09-8143-C52E-2EF1-C1AF1FAEA1AD}"/>
              </a:ext>
            </a:extLst>
          </p:cNvPr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41954" y="7817972"/>
            <a:ext cx="472705" cy="472705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F3EDA85F-AD5B-0959-3852-A82BA8319DA4}"/>
              </a:ext>
            </a:extLst>
          </p:cNvPr>
          <p:cNvSpPr txBox="1"/>
          <p:nvPr/>
        </p:nvSpPr>
        <p:spPr>
          <a:xfrm>
            <a:off x="472926" y="1444552"/>
            <a:ext cx="6603955" cy="537819"/>
          </a:xfrm>
          <a:prstGeom prst="rect">
            <a:avLst/>
          </a:prstGeom>
          <a:solidFill>
            <a:srgbClr val="0070C0"/>
          </a:solidFill>
        </p:spPr>
        <p:txBody>
          <a:bodyPr lIns="50800" tIns="50800" rIns="50800" bIns="50800" rtlCol="0" anchor="ctr"/>
          <a:lstStyle/>
          <a:p>
            <a:pPr algn="ctr">
              <a:lnSpc>
                <a:spcPts val="2939"/>
              </a:lnSpc>
            </a:pPr>
            <a:r>
              <a:rPr lang="en-US" sz="2000" b="1" dirty="0">
                <a:solidFill>
                  <a:srgbClr val="000000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SENIOR LEAGUE AFTER ROUND 6 – MM 60+</a:t>
            </a:r>
          </a:p>
        </p:txBody>
      </p:sp>
      <p:graphicFrame>
        <p:nvGraphicFramePr>
          <p:cNvPr id="11" name="Table 6">
            <a:extLst>
              <a:ext uri="{FF2B5EF4-FFF2-40B4-BE49-F238E27FC236}">
                <a16:creationId xmlns:a16="http://schemas.microsoft.com/office/drawing/2014/main" id="{62B6A0F2-4418-ACF9-B77A-D091E628C82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17200720"/>
              </p:ext>
            </p:extLst>
          </p:nvPr>
        </p:nvGraphicFramePr>
        <p:xfrm>
          <a:off x="470695" y="1966447"/>
          <a:ext cx="6606186" cy="2257425"/>
        </p:xfrm>
        <a:graphic>
          <a:graphicData uri="http://schemas.openxmlformats.org/drawingml/2006/table">
            <a:tbl>
              <a:tblPr/>
              <a:tblGrid>
                <a:gridCol w="137951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87486">
                  <a:extLst>
                    <a:ext uri="{9D8B030D-6E8A-4147-A177-3AD203B41FA5}">
                      <a16:colId xmlns:a16="http://schemas.microsoft.com/office/drawing/2014/main" val="3489520054"/>
                    </a:ext>
                  </a:extLst>
                </a:gridCol>
                <a:gridCol w="260278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3640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13038"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r>
                        <a:rPr lang="en-US" sz="1600" b="1" dirty="0">
                          <a:solidFill>
                            <a:sysClr val="windowText" lastClr="000000"/>
                          </a:solidFill>
                          <a:latin typeface="League Spartan"/>
                          <a:sym typeface="League Spartan"/>
                        </a:rPr>
                        <a:t>POSITION</a:t>
                      </a:r>
                      <a:endParaRPr lang="en-US" sz="16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114300" marR="114300" marT="114300" marB="1143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67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>
                          <a:solidFill>
                            <a:sysClr val="windowText" lastClr="000000"/>
                          </a:solidFill>
                          <a:latin typeface="League Spartan"/>
                          <a:sym typeface="League Spartan"/>
                        </a:rPr>
                        <a:t>CLUB</a:t>
                      </a:r>
                      <a:endParaRPr lang="en-US" sz="16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114300" marR="114300" marT="114300" marB="1143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6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114300" marR="114300" marT="114300" marB="1143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US" sz="1600" b="1" kern="1200" dirty="0">
                          <a:solidFill>
                            <a:sysClr val="windowText" lastClr="000000"/>
                          </a:solidFill>
                          <a:latin typeface="League Spartan"/>
                          <a:ea typeface="+mn-ea"/>
                          <a:cs typeface="+mn-cs"/>
                        </a:rPr>
                        <a:t>POINTS</a:t>
                      </a:r>
                    </a:p>
                  </a:txBody>
                  <a:tcPr marL="114300" marR="114300" marT="114300" marB="1143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3038"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r>
                        <a:rPr lang="en-US" sz="1600" dirty="0">
                          <a:solidFill>
                            <a:sysClr val="windowText" lastClr="000000"/>
                          </a:solidFill>
                          <a:latin typeface="League Spartan"/>
                          <a:ea typeface="League Spartan"/>
                          <a:cs typeface="League Spartan"/>
                          <a:sym typeface="League Spartan"/>
                        </a:rPr>
                        <a:t>1</a:t>
                      </a:r>
                      <a:endParaRPr lang="en-US" sz="16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114300" marR="114300" marT="114300" marB="1143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endParaRPr lang="en-GB" sz="2000" kern="1200" dirty="0">
                        <a:solidFill>
                          <a:sysClr val="windowText" lastClr="000000"/>
                        </a:solidFill>
                        <a:latin typeface="League Spartan"/>
                      </a:endParaRP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GB" sz="1600" kern="1200" dirty="0">
                          <a:solidFill>
                            <a:sysClr val="windowText" lastClr="000000"/>
                          </a:solidFill>
                          <a:latin typeface="League Spartan"/>
                        </a:rPr>
                        <a:t>Night Ninjas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GB" sz="1600" kern="1200" dirty="0">
                          <a:solidFill>
                            <a:sysClr val="windowText" lastClr="000000"/>
                          </a:solidFill>
                          <a:latin typeface="League Spartan"/>
                          <a:ea typeface="+mn-ea"/>
                          <a:cs typeface="+mn-cs"/>
                        </a:rPr>
                        <a:t>32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13038"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r>
                        <a:rPr lang="en-US" sz="1600" dirty="0">
                          <a:solidFill>
                            <a:sysClr val="windowText" lastClr="000000"/>
                          </a:solidFill>
                          <a:latin typeface="League Spartan"/>
                          <a:sym typeface="League Spartan"/>
                        </a:rPr>
                        <a:t>2</a:t>
                      </a:r>
                      <a:endParaRPr lang="en-US" sz="16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114300" marR="114300" marT="114300" marB="1143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endParaRPr lang="en-GB" sz="2000" kern="1200" dirty="0">
                        <a:solidFill>
                          <a:sysClr val="windowText" lastClr="000000"/>
                        </a:solidFill>
                        <a:latin typeface="League Spartan"/>
                      </a:endParaRP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ts val="167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kern="1200" dirty="0">
                          <a:solidFill>
                            <a:sysClr val="windowText" lastClr="000000"/>
                          </a:solidFill>
                          <a:latin typeface="League Spartan"/>
                        </a:rPr>
                        <a:t>University of Auckland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GB" sz="1600" kern="1200" dirty="0">
                          <a:solidFill>
                            <a:sysClr val="windowText" lastClr="000000"/>
                          </a:solidFill>
                          <a:latin typeface="League Spartan"/>
                          <a:ea typeface="+mn-ea"/>
                          <a:cs typeface="+mn-cs"/>
                        </a:rPr>
                        <a:t>15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13038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67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>
                          <a:solidFill>
                            <a:sysClr val="windowText" lastClr="000000"/>
                          </a:solidFill>
                          <a:latin typeface="League Spartan"/>
                          <a:sym typeface="League Spartan"/>
                        </a:rPr>
                        <a:t>3</a:t>
                      </a:r>
                      <a:endParaRPr lang="en-US" sz="16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114300" marR="114300" marT="114300" marB="1143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endParaRPr lang="en-GB" sz="2000" kern="1200" dirty="0">
                        <a:solidFill>
                          <a:sysClr val="windowText" lastClr="000000"/>
                        </a:solidFill>
                        <a:latin typeface="League Spartan"/>
                      </a:endParaRP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ts val="167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kern="1200" dirty="0">
                          <a:solidFill>
                            <a:sysClr val="windowText" lastClr="000000"/>
                          </a:solidFill>
                          <a:latin typeface="League Spartan"/>
                        </a:rPr>
                        <a:t>Pakuranga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GB" sz="1600" kern="1200" dirty="0">
                          <a:solidFill>
                            <a:sysClr val="windowText" lastClr="000000"/>
                          </a:solidFill>
                          <a:latin typeface="League Spartan"/>
                          <a:ea typeface="+mn-ea"/>
                          <a:cs typeface="+mn-cs"/>
                        </a:rPr>
                        <a:t>14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08258092"/>
                  </a:ext>
                </a:extLst>
              </a:tr>
              <a:tr h="413038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67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>
                          <a:solidFill>
                            <a:sysClr val="windowText" lastClr="000000"/>
                          </a:solidFill>
                          <a:latin typeface="League Spartan"/>
                          <a:sym typeface="League Spartan"/>
                        </a:rPr>
                        <a:t>4</a:t>
                      </a:r>
                      <a:endParaRPr lang="en-US" sz="16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114300" marR="114300" marT="114300" marB="1143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endParaRPr lang="en-GB" sz="2000" kern="1200" dirty="0">
                        <a:solidFill>
                          <a:sysClr val="windowText" lastClr="000000"/>
                        </a:solidFill>
                        <a:latin typeface="League Spartan"/>
                      </a:endParaRP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ts val="167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kern="1200" dirty="0">
                          <a:solidFill>
                            <a:sysClr val="windowText" lastClr="000000"/>
                          </a:solidFill>
                          <a:latin typeface="League Spartan"/>
                        </a:rPr>
                        <a:t>Y Marathon Club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GB" sz="1600" kern="1200" dirty="0">
                          <a:solidFill>
                            <a:sysClr val="windowText" lastClr="000000"/>
                          </a:solidFill>
                          <a:latin typeface="League Spartan"/>
                          <a:ea typeface="+mn-ea"/>
                          <a:cs typeface="+mn-cs"/>
                        </a:rPr>
                        <a:t>6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03387036"/>
                  </a:ext>
                </a:extLst>
              </a:tr>
            </a:tbl>
          </a:graphicData>
        </a:graphic>
      </p:graphicFrame>
      <p:pic>
        <p:nvPicPr>
          <p:cNvPr id="13" name="Picture 12" descr="An orange cartoon character with black text&#10;&#10;Description automatically generated">
            <a:extLst>
              <a:ext uri="{FF2B5EF4-FFF2-40B4-BE49-F238E27FC236}">
                <a16:creationId xmlns:a16="http://schemas.microsoft.com/office/drawing/2014/main" id="{B08BB606-F16E-1273-490E-377EE352B129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52577" y="2524082"/>
            <a:ext cx="609600" cy="304800"/>
          </a:xfrm>
          <a:prstGeom prst="rect">
            <a:avLst/>
          </a:prstGeom>
        </p:spPr>
      </p:pic>
      <p:pic>
        <p:nvPicPr>
          <p:cNvPr id="14" name="Picture 13" descr="A group of people doing sports&#10;&#10;Description automatically generated with medium confidence">
            <a:extLst>
              <a:ext uri="{FF2B5EF4-FFF2-40B4-BE49-F238E27FC236}">
                <a16:creationId xmlns:a16="http://schemas.microsoft.com/office/drawing/2014/main" id="{4A92CBA5-D655-E793-2AFE-C0F226967496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16617" y="3432680"/>
            <a:ext cx="745560" cy="364012"/>
          </a:xfrm>
          <a:prstGeom prst="rect">
            <a:avLst/>
          </a:prstGeom>
        </p:spPr>
      </p:pic>
      <p:pic>
        <p:nvPicPr>
          <p:cNvPr id="31" name="Picture 30" descr="A blue oval with a couple of people running&#10;&#10;Description automatically generated">
            <a:extLst>
              <a:ext uri="{FF2B5EF4-FFF2-40B4-BE49-F238E27FC236}">
                <a16:creationId xmlns:a16="http://schemas.microsoft.com/office/drawing/2014/main" id="{38F08308-1F80-79D9-C41F-414467009A31}"/>
              </a:ext>
            </a:extLst>
          </p:cNvPr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20701" y="10043099"/>
            <a:ext cx="432161" cy="432161"/>
          </a:xfrm>
          <a:prstGeom prst="rect">
            <a:avLst/>
          </a:prstGeom>
        </p:spPr>
      </p:pic>
      <p:pic>
        <p:nvPicPr>
          <p:cNvPr id="16" name="Picture 15" descr="A blue and white logo&#10;&#10;Description automatically generated">
            <a:extLst>
              <a:ext uri="{FF2B5EF4-FFF2-40B4-BE49-F238E27FC236}">
                <a16:creationId xmlns:a16="http://schemas.microsoft.com/office/drawing/2014/main" id="{92EA6053-A395-460C-EFB3-BED4B651B041}"/>
              </a:ext>
            </a:extLst>
          </p:cNvPr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47689" y="2963730"/>
            <a:ext cx="921603" cy="303872"/>
          </a:xfrm>
          <a:prstGeom prst="rect">
            <a:avLst/>
          </a:prstGeom>
        </p:spPr>
      </p:pic>
      <p:pic>
        <p:nvPicPr>
          <p:cNvPr id="17" name="Picture 16" descr="A logo of a person running&#10;&#10;Description automatically generated">
            <a:extLst>
              <a:ext uri="{FF2B5EF4-FFF2-40B4-BE49-F238E27FC236}">
                <a16:creationId xmlns:a16="http://schemas.microsoft.com/office/drawing/2014/main" id="{4C1A5FCF-5393-5766-8497-AD9D20007E3E}"/>
              </a:ext>
            </a:extLst>
          </p:cNvPr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03425" y="3823196"/>
            <a:ext cx="403366" cy="3934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30562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474</TotalTime>
  <Words>643</Words>
  <Application>Microsoft Office PowerPoint</Application>
  <PresentationFormat>Custom</PresentationFormat>
  <Paragraphs>235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League Spartan</vt:lpstr>
      <vt:lpstr>Calibri</vt:lpstr>
      <vt:lpstr>Aptos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Copy of 2025 Senior Winter League</dc:title>
  <dc:creator>Nick Moore</dc:creator>
  <cp:lastModifiedBy>Raewyn Rodger</cp:lastModifiedBy>
  <cp:revision>8</cp:revision>
  <dcterms:created xsi:type="dcterms:W3CDTF">2006-08-16T00:00:00Z</dcterms:created>
  <dcterms:modified xsi:type="dcterms:W3CDTF">2026-07-20T21:14:33Z</dcterms:modified>
  <dc:identifier>DAGgqA0dQfE</dc:identifier>
</cp:coreProperties>
</file>